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7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97.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7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1.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2.xml" ContentType="application/vnd.openxmlformats-officedocument.presentationml.slide+xml"/>
  <Override PartName="/ppt/slides/slide28.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7" r:id="rId9"/>
    <p:sldId id="260" r:id="rId10"/>
    <p:sldId id="268" r:id="rId11"/>
    <p:sldId id="264" r:id="rId12"/>
    <p:sldId id="266" r:id="rId13"/>
    <p:sldId id="265" r:id="rId14"/>
    <p:sldId id="269" r:id="rId15"/>
    <p:sldId id="270" r:id="rId16"/>
    <p:sldId id="352" r:id="rId17"/>
    <p:sldId id="271" r:id="rId18"/>
    <p:sldId id="272" r:id="rId19"/>
    <p:sldId id="273" r:id="rId20"/>
    <p:sldId id="274" r:id="rId21"/>
    <p:sldId id="275" r:id="rId22"/>
    <p:sldId id="276" r:id="rId23"/>
    <p:sldId id="277" r:id="rId24"/>
    <p:sldId id="353" r:id="rId25"/>
    <p:sldId id="278" r:id="rId26"/>
    <p:sldId id="279" r:id="rId27"/>
    <p:sldId id="284" r:id="rId28"/>
    <p:sldId id="280" r:id="rId29"/>
    <p:sldId id="282" r:id="rId30"/>
    <p:sldId id="285" r:id="rId31"/>
    <p:sldId id="286" r:id="rId32"/>
    <p:sldId id="354" r:id="rId33"/>
    <p:sldId id="355" r:id="rId34"/>
    <p:sldId id="356" r:id="rId35"/>
    <p:sldId id="357" r:id="rId36"/>
    <p:sldId id="281" r:id="rId37"/>
    <p:sldId id="287" r:id="rId38"/>
    <p:sldId id="289" r:id="rId39"/>
    <p:sldId id="290" r:id="rId40"/>
    <p:sldId id="291" r:id="rId41"/>
    <p:sldId id="342" r:id="rId42"/>
    <p:sldId id="288" r:id="rId43"/>
    <p:sldId id="358" r:id="rId44"/>
    <p:sldId id="293" r:id="rId45"/>
    <p:sldId id="294" r:id="rId46"/>
    <p:sldId id="295" r:id="rId47"/>
    <p:sldId id="296" r:id="rId48"/>
    <p:sldId id="297" r:id="rId49"/>
    <p:sldId id="298" r:id="rId50"/>
    <p:sldId id="344" r:id="rId51"/>
    <p:sldId id="343" r:id="rId52"/>
    <p:sldId id="299" r:id="rId53"/>
    <p:sldId id="345" r:id="rId54"/>
    <p:sldId id="359" r:id="rId55"/>
    <p:sldId id="300" r:id="rId56"/>
    <p:sldId id="360" r:id="rId57"/>
    <p:sldId id="301" r:id="rId58"/>
    <p:sldId id="302" r:id="rId59"/>
    <p:sldId id="351" r:id="rId60"/>
    <p:sldId id="305" r:id="rId61"/>
    <p:sldId id="306" r:id="rId62"/>
    <p:sldId id="307" r:id="rId63"/>
    <p:sldId id="308" r:id="rId64"/>
    <p:sldId id="309" r:id="rId65"/>
    <p:sldId id="310" r:id="rId66"/>
    <p:sldId id="311" r:id="rId67"/>
    <p:sldId id="312" r:id="rId68"/>
    <p:sldId id="313" r:id="rId69"/>
    <p:sldId id="361" r:id="rId70"/>
    <p:sldId id="363" r:id="rId71"/>
    <p:sldId id="364" r:id="rId72"/>
    <p:sldId id="362" r:id="rId73"/>
    <p:sldId id="349" r:id="rId74"/>
    <p:sldId id="346" r:id="rId75"/>
    <p:sldId id="347" r:id="rId76"/>
    <p:sldId id="320" r:id="rId77"/>
    <p:sldId id="365" r:id="rId78"/>
    <p:sldId id="366" r:id="rId79"/>
    <p:sldId id="367" r:id="rId80"/>
    <p:sldId id="368" r:id="rId81"/>
    <p:sldId id="369" r:id="rId82"/>
    <p:sldId id="370" r:id="rId83"/>
    <p:sldId id="371" r:id="rId84"/>
    <p:sldId id="372" r:id="rId85"/>
    <p:sldId id="348"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377369-FF72-4D6F-B2AD-B479521169E3}">
          <p14:sldIdLst>
            <p14:sldId id="256"/>
            <p14:sldId id="257"/>
            <p14:sldId id="258"/>
            <p14:sldId id="259"/>
            <p14:sldId id="261"/>
            <p14:sldId id="262"/>
            <p14:sldId id="263"/>
            <p14:sldId id="267"/>
            <p14:sldId id="260"/>
            <p14:sldId id="268"/>
            <p14:sldId id="264"/>
            <p14:sldId id="266"/>
            <p14:sldId id="265"/>
            <p14:sldId id="269"/>
            <p14:sldId id="270"/>
            <p14:sldId id="352"/>
            <p14:sldId id="271"/>
            <p14:sldId id="272"/>
            <p14:sldId id="273"/>
            <p14:sldId id="274"/>
            <p14:sldId id="275"/>
            <p14:sldId id="276"/>
            <p14:sldId id="277"/>
            <p14:sldId id="353"/>
            <p14:sldId id="278"/>
            <p14:sldId id="279"/>
            <p14:sldId id="284"/>
            <p14:sldId id="280"/>
            <p14:sldId id="282"/>
            <p14:sldId id="285"/>
            <p14:sldId id="286"/>
            <p14:sldId id="354"/>
            <p14:sldId id="355"/>
            <p14:sldId id="356"/>
            <p14:sldId id="357"/>
            <p14:sldId id="281"/>
            <p14:sldId id="287"/>
            <p14:sldId id="289"/>
            <p14:sldId id="290"/>
            <p14:sldId id="291"/>
            <p14:sldId id="342"/>
            <p14:sldId id="288"/>
            <p14:sldId id="358"/>
            <p14:sldId id="293"/>
            <p14:sldId id="294"/>
            <p14:sldId id="295"/>
            <p14:sldId id="296"/>
            <p14:sldId id="297"/>
            <p14:sldId id="298"/>
            <p14:sldId id="344"/>
            <p14:sldId id="343"/>
            <p14:sldId id="299"/>
            <p14:sldId id="345"/>
            <p14:sldId id="359"/>
            <p14:sldId id="300"/>
            <p14:sldId id="360"/>
            <p14:sldId id="301"/>
            <p14:sldId id="302"/>
            <p14:sldId id="351"/>
            <p14:sldId id="305"/>
            <p14:sldId id="306"/>
            <p14:sldId id="307"/>
            <p14:sldId id="308"/>
            <p14:sldId id="309"/>
            <p14:sldId id="310"/>
            <p14:sldId id="311"/>
            <p14:sldId id="312"/>
            <p14:sldId id="313"/>
            <p14:sldId id="361"/>
            <p14:sldId id="363"/>
            <p14:sldId id="364"/>
            <p14:sldId id="362"/>
            <p14:sldId id="349"/>
            <p14:sldId id="346"/>
            <p14:sldId id="347"/>
            <p14:sldId id="320"/>
            <p14:sldId id="365"/>
            <p14:sldId id="366"/>
            <p14:sldId id="367"/>
            <p14:sldId id="368"/>
            <p14:sldId id="369"/>
            <p14:sldId id="370"/>
            <p14:sldId id="371"/>
            <p14:sldId id="372"/>
            <p14:sldId id="348"/>
            <p14:sldId id="373"/>
            <p14:sldId id="374"/>
            <p14:sldId id="375"/>
            <p14:sldId id="376"/>
            <p14:sldId id="377"/>
            <p14:sldId id="378"/>
            <p14:sldId id="379"/>
            <p14:sldId id="380"/>
            <p14:sldId id="381"/>
            <p14:sldId id="382"/>
            <p14:sldId id="383"/>
            <p14:sldId id="384"/>
          </p14:sldIdLst>
        </p14:section>
        <p14:section name="Untitled Section" id="{084F3881-C8DC-42CD-885F-1C9E5E252D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105"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2FDF5C-5DDD-45B6-A9AF-3FB7A8569541}" type="datetimeFigureOut">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33380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FDF5C-5DDD-45B6-A9AF-3FB7A8569541}" type="datetimeFigureOut">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3013689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FDF5C-5DDD-45B6-A9AF-3FB7A8569541}" type="datetimeFigureOut">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2888416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FDF5C-5DDD-45B6-A9AF-3FB7A8569541}" type="datetimeFigureOut">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84814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2FDF5C-5DDD-45B6-A9AF-3FB7A8569541}" type="datetimeFigureOut">
              <a:rPr lang="en-US" smtClean="0"/>
              <a:t>12/12/2020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226162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2FDF5C-5DDD-45B6-A9AF-3FB7A8569541}" type="datetimeFigureOut">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414838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2FDF5C-5DDD-45B6-A9AF-3FB7A8569541}" type="datetimeFigureOut">
              <a:rPr lang="en-US" smtClean="0"/>
              <a:t>12/12/2020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41440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2FDF5C-5DDD-45B6-A9AF-3FB7A8569541}" type="datetimeFigureOut">
              <a:rPr lang="en-US" smtClean="0"/>
              <a:t>12/12/2020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6481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FDF5C-5DDD-45B6-A9AF-3FB7A8569541}" type="datetimeFigureOut">
              <a:rPr lang="en-US" smtClean="0"/>
              <a:t>12/12/2020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421713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2FDF5C-5DDD-45B6-A9AF-3FB7A8569541}" type="datetimeFigureOut">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46465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2FDF5C-5DDD-45B6-A9AF-3FB7A8569541}" type="datetimeFigureOut">
              <a:rPr lang="en-US" smtClean="0"/>
              <a:t>12/12/2020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B065A-E748-48C8-87DB-916C59A4C052}" type="slidenum">
              <a:rPr lang="en-US" smtClean="0"/>
              <a:t>‹#›</a:t>
            </a:fld>
            <a:endParaRPr lang="en-US"/>
          </a:p>
        </p:txBody>
      </p:sp>
    </p:spTree>
    <p:extLst>
      <p:ext uri="{BB962C8B-B14F-4D97-AF65-F5344CB8AC3E}">
        <p14:creationId xmlns:p14="http://schemas.microsoft.com/office/powerpoint/2010/main" val="153797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2FDF5C-5DDD-45B6-A9AF-3FB7A8569541}" type="datetimeFigureOut">
              <a:rPr lang="en-US" smtClean="0"/>
              <a:t>12/12/2020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B065A-E748-48C8-87DB-916C59A4C052}" type="slidenum">
              <a:rPr lang="en-US" smtClean="0"/>
              <a:t>‹#›</a:t>
            </a:fld>
            <a:endParaRPr lang="en-US"/>
          </a:p>
        </p:txBody>
      </p:sp>
    </p:spTree>
    <p:extLst>
      <p:ext uri="{BB962C8B-B14F-4D97-AF65-F5344CB8AC3E}">
        <p14:creationId xmlns:p14="http://schemas.microsoft.com/office/powerpoint/2010/main" val="387466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3</a:t>
            </a:r>
            <a:br>
              <a:rPr lang="en-US" dirty="0" smtClean="0"/>
            </a:br>
            <a:r>
              <a:rPr lang="en-US" dirty="0" smtClean="0"/>
              <a:t>Search Techniques</a:t>
            </a:r>
            <a:endParaRPr lang="en-US" dirty="0"/>
          </a:p>
        </p:txBody>
      </p:sp>
    </p:spTree>
    <p:extLst>
      <p:ext uri="{BB962C8B-B14F-4D97-AF65-F5344CB8AC3E}">
        <p14:creationId xmlns:p14="http://schemas.microsoft.com/office/powerpoint/2010/main" val="3693350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Search (BFS)</a:t>
            </a:r>
            <a:endParaRPr lang="en-US" dirty="0"/>
          </a:p>
        </p:txBody>
      </p:sp>
      <p:sp>
        <p:nvSpPr>
          <p:cNvPr id="3" name="Content Placeholder 2"/>
          <p:cNvSpPr>
            <a:spLocks noGrp="1"/>
          </p:cNvSpPr>
          <p:nvPr>
            <p:ph idx="1"/>
          </p:nvPr>
        </p:nvSpPr>
        <p:spPr>
          <a:xfrm>
            <a:off x="838200" y="2282825"/>
            <a:ext cx="10515600" cy="3338046"/>
          </a:xfrm>
        </p:spPr>
        <p:txBody>
          <a:bodyPr/>
          <a:lstStyle/>
          <a:p>
            <a:pPr algn="just"/>
            <a:r>
              <a:rPr lang="en-US" dirty="0"/>
              <a:t>Completeness: Complete if the goal node is </a:t>
            </a:r>
            <a:r>
              <a:rPr lang="en-US" dirty="0" smtClean="0"/>
              <a:t>at finite depth.</a:t>
            </a:r>
            <a:endParaRPr lang="en-US" dirty="0"/>
          </a:p>
          <a:p>
            <a:pPr algn="just"/>
            <a:r>
              <a:rPr lang="en-US" dirty="0" smtClean="0"/>
              <a:t>Optimality</a:t>
            </a:r>
            <a:r>
              <a:rPr lang="en-US" dirty="0"/>
              <a:t>: It is guaranteed to find the </a:t>
            </a:r>
            <a:r>
              <a:rPr lang="en-US" dirty="0" smtClean="0"/>
              <a:t>shortest path.</a:t>
            </a:r>
            <a:endParaRPr lang="en-US" dirty="0"/>
          </a:p>
          <a:p>
            <a:pPr algn="just"/>
            <a:r>
              <a:rPr lang="en-US" dirty="0" smtClean="0"/>
              <a:t>Space Complexity: </a:t>
            </a:r>
            <a:r>
              <a:rPr lang="en-US" dirty="0"/>
              <a:t>(b + b</a:t>
            </a:r>
            <a:r>
              <a:rPr lang="en-US" baseline="30000" dirty="0"/>
              <a:t>2</a:t>
            </a:r>
            <a:r>
              <a:rPr lang="en-US" dirty="0"/>
              <a:t> + b</a:t>
            </a:r>
            <a:r>
              <a:rPr lang="en-US" baseline="30000" dirty="0"/>
              <a:t>3</a:t>
            </a:r>
            <a:r>
              <a:rPr lang="en-US" dirty="0"/>
              <a:t> + ……………….. + </a:t>
            </a:r>
            <a:r>
              <a:rPr lang="en-US" dirty="0" err="1"/>
              <a:t>b</a:t>
            </a:r>
            <a:r>
              <a:rPr lang="en-US" baseline="30000" dirty="0" err="1"/>
              <a:t>d</a:t>
            </a:r>
            <a:r>
              <a:rPr lang="en-US" dirty="0"/>
              <a:t> + </a:t>
            </a:r>
            <a:r>
              <a:rPr lang="en-US" dirty="0" smtClean="0"/>
              <a:t>(b</a:t>
            </a:r>
            <a:r>
              <a:rPr lang="en-US" baseline="30000" dirty="0" smtClean="0"/>
              <a:t>d+1</a:t>
            </a:r>
            <a:r>
              <a:rPr lang="en-US" dirty="0" smtClean="0"/>
              <a:t> -b) = </a:t>
            </a:r>
            <a:r>
              <a:rPr lang="en-US" b="1" dirty="0"/>
              <a:t>O(b</a:t>
            </a:r>
            <a:r>
              <a:rPr lang="en-US" b="1" baseline="30000" dirty="0"/>
              <a:t>d+1</a:t>
            </a:r>
            <a:r>
              <a:rPr lang="en-US" b="1" dirty="0" smtClean="0"/>
              <a:t>)</a:t>
            </a:r>
          </a:p>
          <a:p>
            <a:pPr algn="just"/>
            <a:r>
              <a:rPr lang="en-US" dirty="0"/>
              <a:t>Time Complexity</a:t>
            </a:r>
            <a:r>
              <a:rPr lang="en-US" dirty="0" smtClean="0"/>
              <a:t>: </a:t>
            </a:r>
            <a:r>
              <a:rPr lang="en-US" b="1" dirty="0"/>
              <a:t>O(b</a:t>
            </a:r>
            <a:r>
              <a:rPr lang="en-US" b="1" baseline="30000" dirty="0"/>
              <a:t>d+1</a:t>
            </a:r>
            <a:r>
              <a:rPr lang="en-US" b="1" dirty="0"/>
              <a:t>)</a:t>
            </a:r>
          </a:p>
        </p:txBody>
      </p:sp>
    </p:spTree>
    <p:extLst>
      <p:ext uri="{BB962C8B-B14F-4D97-AF65-F5344CB8AC3E}">
        <p14:creationId xmlns:p14="http://schemas.microsoft.com/office/powerpoint/2010/main" val="1550843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dirty="0" smtClean="0"/>
              <a:t>Proceeds down a single branch of the tree at a time.</a:t>
            </a:r>
          </a:p>
          <a:p>
            <a:pPr algn="just"/>
            <a:r>
              <a:rPr lang="en-US" dirty="0" smtClean="0"/>
              <a:t>Expands the root node, then the leftmost child of the root node.</a:t>
            </a:r>
          </a:p>
          <a:p>
            <a:pPr algn="just"/>
            <a:r>
              <a:rPr lang="en-US" dirty="0" smtClean="0"/>
              <a:t>Always expands a node at the deepest level of the tree.</a:t>
            </a:r>
          </a:p>
          <a:p>
            <a:pPr algn="just"/>
            <a:r>
              <a:rPr lang="en-US" dirty="0" smtClean="0"/>
              <a:t>Only when the search hits a dead end</a:t>
            </a:r>
          </a:p>
          <a:p>
            <a:pPr marL="0" indent="0" algn="just">
              <a:buNone/>
            </a:pPr>
            <a:r>
              <a:rPr lang="en-US" dirty="0" smtClean="0"/>
              <a:t> (a partial solution which can’t be extended), </a:t>
            </a:r>
          </a:p>
          <a:p>
            <a:pPr marL="0" indent="0" algn="just">
              <a:buNone/>
            </a:pPr>
            <a:r>
              <a:rPr lang="en-US" dirty="0" smtClean="0"/>
              <a:t>the search backtrack and expand nodes at higher </a:t>
            </a:r>
          </a:p>
          <a:p>
            <a:pPr marL="0" indent="0" algn="just">
              <a:buNone/>
            </a:pPr>
            <a:r>
              <a:rPr lang="en-US" dirty="0" smtClean="0"/>
              <a:t>levels.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047" y="3164168"/>
            <a:ext cx="3210373" cy="3067478"/>
          </a:xfrm>
          <a:prstGeom prst="rect">
            <a:avLst/>
          </a:prstGeom>
        </p:spPr>
      </p:pic>
    </p:spTree>
    <p:extLst>
      <p:ext uri="{BB962C8B-B14F-4D97-AF65-F5344CB8AC3E}">
        <p14:creationId xmlns:p14="http://schemas.microsoft.com/office/powerpoint/2010/main" val="20505544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example (find path from A to 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629" y="1961590"/>
            <a:ext cx="9433336" cy="4156822"/>
          </a:xfrm>
        </p:spPr>
      </p:pic>
    </p:spTree>
    <p:extLst>
      <p:ext uri="{BB962C8B-B14F-4D97-AF65-F5344CB8AC3E}">
        <p14:creationId xmlns:p14="http://schemas.microsoft.com/office/powerpoint/2010/main" val="319294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 (DFS)</a:t>
            </a:r>
            <a:endParaRPr lang="en-US" dirty="0"/>
          </a:p>
        </p:txBody>
      </p:sp>
      <p:sp>
        <p:nvSpPr>
          <p:cNvPr id="3" name="Content Placeholder 2"/>
          <p:cNvSpPr>
            <a:spLocks noGrp="1"/>
          </p:cNvSpPr>
          <p:nvPr>
            <p:ph idx="1"/>
          </p:nvPr>
        </p:nvSpPr>
        <p:spPr>
          <a:xfrm>
            <a:off x="838200" y="1825625"/>
            <a:ext cx="10515600" cy="3566646"/>
          </a:xfrm>
        </p:spPr>
        <p:txBody>
          <a:bodyPr>
            <a:normAutofit/>
          </a:bodyPr>
          <a:lstStyle/>
          <a:p>
            <a:pPr algn="just"/>
            <a:r>
              <a:rPr lang="en-US" dirty="0" smtClean="0"/>
              <a:t>Completeness</a:t>
            </a:r>
            <a:r>
              <a:rPr lang="en-US" dirty="0"/>
              <a:t>: Incomplete as it may </a:t>
            </a:r>
            <a:r>
              <a:rPr lang="en-US" dirty="0" smtClean="0"/>
              <a:t>get stuck </a:t>
            </a:r>
            <a:r>
              <a:rPr lang="en-US" dirty="0"/>
              <a:t>going down an infinite branch that </a:t>
            </a:r>
            <a:r>
              <a:rPr lang="en-US" dirty="0" smtClean="0"/>
              <a:t>doesn’t leads </a:t>
            </a:r>
            <a:r>
              <a:rPr lang="en-US" dirty="0"/>
              <a:t>to solution.</a:t>
            </a:r>
          </a:p>
          <a:p>
            <a:pPr algn="just"/>
            <a:r>
              <a:rPr lang="en-US" dirty="0" smtClean="0"/>
              <a:t>Optimality: </a:t>
            </a:r>
            <a:r>
              <a:rPr lang="en-US" dirty="0"/>
              <a:t>The first solution found by </a:t>
            </a:r>
            <a:r>
              <a:rPr lang="en-US" dirty="0" smtClean="0"/>
              <a:t>the DFS </a:t>
            </a:r>
            <a:r>
              <a:rPr lang="en-US" dirty="0"/>
              <a:t>may not be shortest.</a:t>
            </a:r>
          </a:p>
          <a:p>
            <a:pPr algn="just"/>
            <a:r>
              <a:rPr lang="en-US" dirty="0" smtClean="0"/>
              <a:t>Space </a:t>
            </a:r>
            <a:r>
              <a:rPr lang="en-US" dirty="0"/>
              <a:t>complexity: </a:t>
            </a:r>
            <a:r>
              <a:rPr lang="en-US" b="1" dirty="0"/>
              <a:t>b</a:t>
            </a:r>
            <a:r>
              <a:rPr lang="en-US" dirty="0"/>
              <a:t> as branching </a:t>
            </a:r>
            <a:r>
              <a:rPr lang="en-US" dirty="0" smtClean="0"/>
              <a:t>factor and maximum depth </a:t>
            </a:r>
            <a:r>
              <a:rPr lang="en-US" b="1" dirty="0" smtClean="0"/>
              <a:t>m</a:t>
            </a:r>
            <a:r>
              <a:rPr lang="en-US" dirty="0" smtClean="0"/>
              <a:t>, Space </a:t>
            </a:r>
            <a:r>
              <a:rPr lang="en-US" dirty="0"/>
              <a:t>complexity = </a:t>
            </a:r>
            <a:r>
              <a:rPr lang="en-US" b="1" dirty="0" smtClean="0"/>
              <a:t>O(</a:t>
            </a:r>
            <a:r>
              <a:rPr lang="en-US" b="1" dirty="0" err="1" smtClean="0"/>
              <a:t>bm</a:t>
            </a:r>
            <a:r>
              <a:rPr lang="en-US" b="1" dirty="0" smtClean="0"/>
              <a:t>)</a:t>
            </a:r>
            <a:endParaRPr lang="en-US" b="1" dirty="0"/>
          </a:p>
          <a:p>
            <a:r>
              <a:rPr lang="en-US" dirty="0" smtClean="0"/>
              <a:t>Time </a:t>
            </a:r>
            <a:r>
              <a:rPr lang="en-US" dirty="0"/>
              <a:t>Complexity</a:t>
            </a:r>
            <a:r>
              <a:rPr lang="en-US" b="1" dirty="0" smtClean="0"/>
              <a:t>: O(</a:t>
            </a:r>
            <a:r>
              <a:rPr lang="en-US" b="1" dirty="0" err="1" smtClean="0"/>
              <a:t>b</a:t>
            </a:r>
            <a:r>
              <a:rPr lang="en-US" b="1" baseline="30000" dirty="0" err="1" smtClean="0"/>
              <a:t>m</a:t>
            </a:r>
            <a:r>
              <a:rPr lang="en-US" b="1" dirty="0" smtClean="0"/>
              <a:t>)</a:t>
            </a:r>
            <a:endParaRPr lang="en-US" dirty="0"/>
          </a:p>
          <a:p>
            <a:pPr marL="0" indent="0" algn="just">
              <a:buNone/>
            </a:pPr>
            <a:endParaRPr lang="en-US" dirty="0"/>
          </a:p>
        </p:txBody>
      </p:sp>
    </p:spTree>
    <p:extLst>
      <p:ext uri="{BB962C8B-B14F-4D97-AF65-F5344CB8AC3E}">
        <p14:creationId xmlns:p14="http://schemas.microsoft.com/office/powerpoint/2010/main" val="134845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Uniform-Cost Search</a:t>
            </a:r>
            <a:br>
              <a:rPr lang="en-US" dirty="0" smtClean="0"/>
            </a:br>
            <a:endParaRPr lang="en-US" dirty="0"/>
          </a:p>
        </p:txBody>
      </p:sp>
      <p:sp>
        <p:nvSpPr>
          <p:cNvPr id="3" name="Content Placeholder 2"/>
          <p:cNvSpPr>
            <a:spLocks noGrp="1"/>
          </p:cNvSpPr>
          <p:nvPr>
            <p:ph idx="1"/>
          </p:nvPr>
        </p:nvSpPr>
        <p:spPr>
          <a:xfrm>
            <a:off x="838200" y="1287743"/>
            <a:ext cx="10515600" cy="4351338"/>
          </a:xfrm>
        </p:spPr>
        <p:txBody>
          <a:bodyPr>
            <a:normAutofit/>
          </a:bodyPr>
          <a:lstStyle/>
          <a:p>
            <a:pPr algn="just"/>
            <a:r>
              <a:rPr lang="en-US" dirty="0" smtClean="0"/>
              <a:t>Uniform-cost is guided by path cost rather than path length like in BFS, the algorithms starts by expanding the root, then expanding the node with the lowest cost from the root, the search continues in this manner for all nodes.</a:t>
            </a:r>
          </a:p>
          <a:p>
            <a:pPr algn="just"/>
            <a:r>
              <a:rPr lang="en-US" dirty="0" smtClean="0"/>
              <a:t>If all step costs are equal, this is identical to breadth-first search.</a:t>
            </a:r>
          </a:p>
          <a:p>
            <a:pPr algn="just"/>
            <a:r>
              <a:rPr lang="en-US" dirty="0" smtClean="0"/>
              <a:t>Uniform-cost search does not care about the number of steps a path has, but only about their cost. Therefore, algorithm expands nodes in order of increasing path cost.</a:t>
            </a:r>
          </a:p>
        </p:txBody>
      </p:sp>
    </p:spTree>
    <p:extLst>
      <p:ext uri="{BB962C8B-B14F-4D97-AF65-F5344CB8AC3E}">
        <p14:creationId xmlns:p14="http://schemas.microsoft.com/office/powerpoint/2010/main" val="19546518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 example (Find path from A to E)</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dirty="0" smtClean="0"/>
              <a:t>Expand A to B, C, and D.</a:t>
            </a:r>
          </a:p>
          <a:p>
            <a:pPr algn="just"/>
            <a:r>
              <a:rPr lang="en-US" dirty="0" smtClean="0"/>
              <a:t>The path to B is the cheapest one with path cost 2.</a:t>
            </a:r>
          </a:p>
          <a:p>
            <a:pPr marL="0" indent="0" algn="just">
              <a:buNone/>
            </a:pPr>
            <a:r>
              <a:rPr lang="en-US" dirty="0" smtClean="0"/>
              <a:t>Expand B to E</a:t>
            </a:r>
          </a:p>
          <a:p>
            <a:pPr algn="just"/>
            <a:r>
              <a:rPr lang="en-US" dirty="0" smtClean="0"/>
              <a:t>Total path cost = 2+9 =11</a:t>
            </a:r>
          </a:p>
          <a:p>
            <a:pPr algn="just"/>
            <a:r>
              <a:rPr lang="en-US" dirty="0" smtClean="0"/>
              <a:t>This might not be the optimal solution since the path</a:t>
            </a:r>
          </a:p>
          <a:p>
            <a:pPr marL="0" indent="0" algn="just">
              <a:buNone/>
            </a:pPr>
            <a:r>
              <a:rPr lang="en-US" dirty="0" smtClean="0"/>
              <a:t>AC as path cost 4 (less than 11)</a:t>
            </a:r>
          </a:p>
          <a:p>
            <a:pPr marL="0" indent="0" algn="just">
              <a:buNone/>
            </a:pPr>
            <a:r>
              <a:rPr lang="en-US" dirty="0" smtClean="0"/>
              <a:t>Expand C to E</a:t>
            </a:r>
          </a:p>
          <a:p>
            <a:pPr algn="just"/>
            <a:r>
              <a:rPr lang="en-US" dirty="0" smtClean="0"/>
              <a:t>Total path cost = 4+5 =9</a:t>
            </a:r>
          </a:p>
          <a:p>
            <a:pPr algn="just"/>
            <a:r>
              <a:rPr lang="en-US" dirty="0" smtClean="0"/>
              <a:t>Path cost from A to D is 10 (greater than path cost, 9)</a:t>
            </a:r>
          </a:p>
          <a:p>
            <a:pPr algn="just"/>
            <a:r>
              <a:rPr lang="en-US" dirty="0" smtClean="0"/>
              <a:t>Hence optimal path is 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282" y="2003613"/>
            <a:ext cx="3482789" cy="3644152"/>
          </a:xfrm>
          <a:prstGeom prst="rect">
            <a:avLst/>
          </a:prstGeom>
        </p:spPr>
      </p:pic>
    </p:spTree>
    <p:extLst>
      <p:ext uri="{BB962C8B-B14F-4D97-AF65-F5344CB8AC3E}">
        <p14:creationId xmlns:p14="http://schemas.microsoft.com/office/powerpoint/2010/main" val="1265123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Uniform-Cost Search</a:t>
            </a:r>
            <a:br>
              <a:rPr lang="en-US" dirty="0"/>
            </a:br>
            <a:endParaRPr lang="en-US" dirty="0"/>
          </a:p>
        </p:txBody>
      </p:sp>
      <p:sp>
        <p:nvSpPr>
          <p:cNvPr id="3" name="Content Placeholder 2"/>
          <p:cNvSpPr>
            <a:spLocks noGrp="1"/>
          </p:cNvSpPr>
          <p:nvPr>
            <p:ph idx="1"/>
          </p:nvPr>
        </p:nvSpPr>
        <p:spPr>
          <a:xfrm>
            <a:off x="838200" y="1690688"/>
            <a:ext cx="10515600" cy="4351338"/>
          </a:xfrm>
        </p:spPr>
        <p:txBody>
          <a:bodyPr/>
          <a:lstStyle/>
          <a:p>
            <a:pPr algn="just"/>
            <a:r>
              <a:rPr lang="en-US" dirty="0"/>
              <a:t>Completeness: Complete if the cost of each step exceeds some small positive integer, this to prevent infinite loops.</a:t>
            </a:r>
          </a:p>
          <a:p>
            <a:pPr algn="just"/>
            <a:r>
              <a:rPr lang="en-US" dirty="0"/>
              <a:t>Optimality: Optimal in the sense that the node that it always expands is the node with the least path cost.</a:t>
            </a:r>
          </a:p>
          <a:p>
            <a:pPr algn="just"/>
            <a:r>
              <a:rPr lang="en-US" dirty="0"/>
              <a:t>Space Complexity: </a:t>
            </a:r>
            <a:r>
              <a:rPr lang="en-US" dirty="0" smtClean="0"/>
              <a:t>Uniform cost search is guided by path cost rather than depth, so its complexity cannot be characterized in terms of b and d. Instead, let </a:t>
            </a:r>
            <a:r>
              <a:rPr lang="en-US" b="1" dirty="0" smtClean="0"/>
              <a:t>c</a:t>
            </a:r>
            <a:r>
              <a:rPr lang="en-US" dirty="0" smtClean="0"/>
              <a:t> be the cost of optimal solution and every action to reach solution costs at least </a:t>
            </a:r>
            <a:r>
              <a:rPr lang="en-US" b="1" dirty="0" smtClean="0"/>
              <a:t>e,</a:t>
            </a:r>
            <a:r>
              <a:rPr lang="en-US" dirty="0" smtClean="0"/>
              <a:t> then in worst case space complexity = </a:t>
            </a:r>
            <a:r>
              <a:rPr lang="en-US" b="1" dirty="0" smtClean="0"/>
              <a:t>O(</a:t>
            </a:r>
            <a:r>
              <a:rPr lang="en-US" b="1" dirty="0" err="1" smtClean="0"/>
              <a:t>b</a:t>
            </a:r>
            <a:r>
              <a:rPr lang="en-US" b="1" baseline="30000" dirty="0" err="1" smtClean="0"/>
              <a:t>C</a:t>
            </a:r>
            <a:r>
              <a:rPr lang="en-US" b="1" baseline="30000" dirty="0" smtClean="0"/>
              <a:t>/e</a:t>
            </a:r>
            <a:r>
              <a:rPr lang="en-US" b="1" dirty="0"/>
              <a:t>)</a:t>
            </a:r>
          </a:p>
          <a:p>
            <a:pPr algn="just"/>
            <a:r>
              <a:rPr lang="en-US" dirty="0" smtClean="0"/>
              <a:t>Time </a:t>
            </a:r>
            <a:r>
              <a:rPr lang="en-US" dirty="0"/>
              <a:t>Complexity: </a:t>
            </a:r>
            <a:r>
              <a:rPr lang="en-US" b="1" dirty="0"/>
              <a:t>O(</a:t>
            </a:r>
            <a:r>
              <a:rPr lang="en-US" b="1" dirty="0" err="1"/>
              <a:t>b</a:t>
            </a:r>
            <a:r>
              <a:rPr lang="en-US" b="1" baseline="30000" dirty="0" err="1"/>
              <a:t>C</a:t>
            </a:r>
            <a:r>
              <a:rPr lang="en-US" b="1" baseline="30000" dirty="0"/>
              <a:t>/e</a:t>
            </a:r>
            <a:r>
              <a:rPr lang="en-US" b="1" dirty="0"/>
              <a:t>)</a:t>
            </a:r>
          </a:p>
          <a:p>
            <a:pPr algn="just"/>
            <a:endParaRPr lang="en-US" dirty="0"/>
          </a:p>
          <a:p>
            <a:endParaRPr lang="en-US" dirty="0"/>
          </a:p>
        </p:txBody>
      </p:sp>
    </p:spTree>
    <p:extLst>
      <p:ext uri="{BB962C8B-B14F-4D97-AF65-F5344CB8AC3E}">
        <p14:creationId xmlns:p14="http://schemas.microsoft.com/office/powerpoint/2010/main" val="3688166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Limit Search</a:t>
            </a:r>
            <a:br>
              <a:rPr lang="en-US" dirty="0" smtClean="0"/>
            </a:br>
            <a:endParaRPr lang="en-US" dirty="0"/>
          </a:p>
        </p:txBody>
      </p:sp>
      <p:sp>
        <p:nvSpPr>
          <p:cNvPr id="3" name="Content Placeholder 2"/>
          <p:cNvSpPr>
            <a:spLocks noGrp="1"/>
          </p:cNvSpPr>
          <p:nvPr>
            <p:ph idx="1"/>
          </p:nvPr>
        </p:nvSpPr>
        <p:spPr>
          <a:xfrm>
            <a:off x="838200" y="1435660"/>
            <a:ext cx="10515600" cy="4351338"/>
          </a:xfrm>
        </p:spPr>
        <p:txBody>
          <a:bodyPr>
            <a:normAutofit/>
          </a:bodyPr>
          <a:lstStyle/>
          <a:p>
            <a:pPr algn="just"/>
            <a:r>
              <a:rPr lang="en-US" dirty="0" smtClean="0"/>
              <a:t>Depth-first search will not find a goal if it searches down a path that has infinite length. So, in general, depth-first search is not guaranteed to find a solution, so it is not complete.</a:t>
            </a:r>
          </a:p>
          <a:p>
            <a:pPr algn="just"/>
            <a:r>
              <a:rPr lang="en-US" dirty="0" smtClean="0"/>
              <a:t>This problem is eliminated by limiting the depth of the search to some value L. However, this introduces another way of preventing depth-first search from finding the goal: if the goal is deeper than L it will not be found.</a:t>
            </a:r>
          </a:p>
          <a:p>
            <a:pPr algn="just"/>
            <a:r>
              <a:rPr lang="en-US" dirty="0" smtClean="0"/>
              <a:t>Perform depth first search but only to a pre-specified depth limit L.</a:t>
            </a:r>
          </a:p>
          <a:p>
            <a:pPr algn="just"/>
            <a:r>
              <a:rPr lang="en-US" dirty="0" smtClean="0"/>
              <a:t> No node on a path that is more than L steps from the initial state.</a:t>
            </a:r>
            <a:endParaRPr lang="en-US" dirty="0"/>
          </a:p>
        </p:txBody>
      </p:sp>
    </p:spTree>
    <p:extLst>
      <p:ext uri="{BB962C8B-B14F-4D97-AF65-F5344CB8AC3E}">
        <p14:creationId xmlns:p14="http://schemas.microsoft.com/office/powerpoint/2010/main" val="29754603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Limit Search</a:t>
            </a:r>
            <a:br>
              <a:rPr lang="en-US" dirty="0" smtClean="0"/>
            </a:br>
            <a:endParaRPr lang="en-US" dirty="0"/>
          </a:p>
        </p:txBody>
      </p:sp>
      <p:sp>
        <p:nvSpPr>
          <p:cNvPr id="3" name="Content Placeholder 2"/>
          <p:cNvSpPr>
            <a:spLocks noGrp="1"/>
          </p:cNvSpPr>
          <p:nvPr>
            <p:ph idx="1"/>
          </p:nvPr>
        </p:nvSpPr>
        <p:spPr>
          <a:xfrm>
            <a:off x="838200" y="1435660"/>
            <a:ext cx="10515600" cy="4351338"/>
          </a:xfrm>
        </p:spPr>
        <p:txBody>
          <a:bodyPr/>
          <a:lstStyle/>
          <a:p>
            <a:pPr algn="just"/>
            <a:r>
              <a:rPr lang="en-US" dirty="0" smtClean="0"/>
              <a:t>Completeness</a:t>
            </a:r>
            <a:r>
              <a:rPr lang="en-US" dirty="0"/>
              <a:t>: Incomplete as solution may be </a:t>
            </a:r>
            <a:r>
              <a:rPr lang="en-US" dirty="0" smtClean="0"/>
              <a:t>beyond specified </a:t>
            </a:r>
            <a:r>
              <a:rPr lang="en-US" dirty="0"/>
              <a:t>depth level.</a:t>
            </a:r>
          </a:p>
          <a:p>
            <a:pPr algn="just"/>
            <a:r>
              <a:rPr lang="en-US" dirty="0" smtClean="0"/>
              <a:t>Optimality</a:t>
            </a:r>
            <a:r>
              <a:rPr lang="en-US" dirty="0"/>
              <a:t>: not optimal</a:t>
            </a:r>
          </a:p>
          <a:p>
            <a:pPr algn="just"/>
            <a:r>
              <a:rPr lang="en-US" dirty="0" smtClean="0"/>
              <a:t>Space </a:t>
            </a:r>
            <a:r>
              <a:rPr lang="en-US" dirty="0"/>
              <a:t>complexity: b as branching factor and L as tree </a:t>
            </a:r>
            <a:r>
              <a:rPr lang="en-US" dirty="0" smtClean="0"/>
              <a:t>depth level,</a:t>
            </a:r>
          </a:p>
          <a:p>
            <a:pPr marL="0" indent="0" algn="just">
              <a:buNone/>
            </a:pPr>
            <a:r>
              <a:rPr lang="en-US" dirty="0" smtClean="0"/>
              <a:t> </a:t>
            </a:r>
            <a:r>
              <a:rPr lang="en-US" b="1" dirty="0"/>
              <a:t>O (b.L)</a:t>
            </a:r>
          </a:p>
          <a:p>
            <a:pPr algn="just"/>
            <a:r>
              <a:rPr lang="en-US" dirty="0" smtClean="0"/>
              <a:t>Time </a:t>
            </a:r>
            <a:r>
              <a:rPr lang="en-US" dirty="0"/>
              <a:t>Complexity: </a:t>
            </a:r>
            <a:r>
              <a:rPr lang="en-US" b="1" dirty="0" smtClean="0"/>
              <a:t>O(</a:t>
            </a:r>
            <a:r>
              <a:rPr lang="en-US" b="1" dirty="0" err="1" smtClean="0"/>
              <a:t>b</a:t>
            </a:r>
            <a:r>
              <a:rPr lang="en-US" b="1" baseline="30000" dirty="0" err="1"/>
              <a:t>L</a:t>
            </a:r>
            <a:r>
              <a:rPr lang="en-US" b="1" dirty="0" smtClean="0"/>
              <a:t>)</a:t>
            </a:r>
            <a:endParaRPr lang="en-US" b="1" dirty="0"/>
          </a:p>
        </p:txBody>
      </p:sp>
    </p:spTree>
    <p:extLst>
      <p:ext uri="{BB962C8B-B14F-4D97-AF65-F5344CB8AC3E}">
        <p14:creationId xmlns:p14="http://schemas.microsoft.com/office/powerpoint/2010/main" val="3274157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Deepening Search (IDS)</a:t>
            </a:r>
            <a:br>
              <a:rPr lang="en-US" dirty="0" smtClean="0"/>
            </a:br>
            <a:endParaRPr lang="en-US" dirty="0"/>
          </a:p>
        </p:txBody>
      </p:sp>
      <p:sp>
        <p:nvSpPr>
          <p:cNvPr id="3" name="Content Placeholder 2"/>
          <p:cNvSpPr>
            <a:spLocks noGrp="1"/>
          </p:cNvSpPr>
          <p:nvPr>
            <p:ph idx="1"/>
          </p:nvPr>
        </p:nvSpPr>
        <p:spPr>
          <a:xfrm>
            <a:off x="838200" y="1502896"/>
            <a:ext cx="10515600" cy="4351338"/>
          </a:xfrm>
        </p:spPr>
        <p:txBody>
          <a:bodyPr>
            <a:normAutofit/>
          </a:bodyPr>
          <a:lstStyle/>
          <a:p>
            <a:pPr algn="just"/>
            <a:r>
              <a:rPr lang="en-US" dirty="0" smtClean="0"/>
              <a:t>Iterative deepening search is a strategy that sidesteps the issue of choosing the best depth limit by trying all possible depth limits: first depth 0, then depth 1, then depth 2, and so on.</a:t>
            </a:r>
          </a:p>
          <a:p>
            <a:pPr algn="just"/>
            <a:r>
              <a:rPr lang="en-US" dirty="0" smtClean="0"/>
              <a:t>In effect, iterative deepening combines the benefits of depth-first and breadth-first search.</a:t>
            </a:r>
          </a:p>
          <a:p>
            <a:pPr algn="just"/>
            <a:r>
              <a:rPr lang="en-US" dirty="0" smtClean="0"/>
              <a:t>It is optimal and complete, like breadth-first search, but has only the modest memory requirements of depth-first search.</a:t>
            </a:r>
            <a:endParaRPr lang="en-US" dirty="0"/>
          </a:p>
        </p:txBody>
      </p:sp>
    </p:spTree>
    <p:extLst>
      <p:ext uri="{BB962C8B-B14F-4D97-AF65-F5344CB8AC3E}">
        <p14:creationId xmlns:p14="http://schemas.microsoft.com/office/powerpoint/2010/main" val="2942292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838200" y="1516343"/>
            <a:ext cx="10515600" cy="4351338"/>
          </a:xfrm>
        </p:spPr>
        <p:txBody>
          <a:bodyPr>
            <a:normAutofit fontScale="85000" lnSpcReduction="20000"/>
          </a:bodyPr>
          <a:lstStyle/>
          <a:p>
            <a:pPr marL="0" indent="0">
              <a:buNone/>
            </a:pPr>
            <a:r>
              <a:rPr lang="en-US" dirty="0" smtClean="0"/>
              <a:t>3.1 Uninformed Search Techniques</a:t>
            </a:r>
          </a:p>
          <a:p>
            <a:r>
              <a:rPr lang="en-US" dirty="0" smtClean="0"/>
              <a:t>Depth first search</a:t>
            </a:r>
          </a:p>
          <a:p>
            <a:r>
              <a:rPr lang="en-US" dirty="0" smtClean="0"/>
              <a:t>Breadth first search</a:t>
            </a:r>
          </a:p>
          <a:p>
            <a:r>
              <a:rPr lang="en-US" dirty="0" smtClean="0"/>
              <a:t>Depth limit search</a:t>
            </a:r>
          </a:p>
          <a:p>
            <a:r>
              <a:rPr lang="en-US" dirty="0" smtClean="0"/>
              <a:t>Search strategy comparison</a:t>
            </a:r>
          </a:p>
          <a:p>
            <a:pPr marL="0" indent="0">
              <a:buNone/>
            </a:pPr>
            <a:r>
              <a:rPr lang="en-US" dirty="0" smtClean="0"/>
              <a:t>3.2 Informed Search Techniques</a:t>
            </a:r>
          </a:p>
          <a:p>
            <a:r>
              <a:rPr lang="en-US" dirty="0" smtClean="0"/>
              <a:t>Hill Climbing Search</a:t>
            </a:r>
          </a:p>
          <a:p>
            <a:r>
              <a:rPr lang="en-US" dirty="0" smtClean="0"/>
              <a:t>Best First Search</a:t>
            </a:r>
          </a:p>
          <a:p>
            <a:r>
              <a:rPr lang="en-US" dirty="0" smtClean="0"/>
              <a:t>Greedy Search</a:t>
            </a:r>
          </a:p>
          <a:p>
            <a:r>
              <a:rPr lang="en-US" dirty="0" smtClean="0"/>
              <a:t>A* search</a:t>
            </a:r>
          </a:p>
          <a:p>
            <a:r>
              <a:rPr lang="en-US" dirty="0" smtClean="0"/>
              <a:t>Adversarial search techniques – minimax and alpha beta techniques</a:t>
            </a:r>
            <a:endParaRPr lang="en-US" dirty="0"/>
          </a:p>
        </p:txBody>
      </p:sp>
    </p:spTree>
    <p:extLst>
      <p:ext uri="{BB962C8B-B14F-4D97-AF65-F5344CB8AC3E}">
        <p14:creationId xmlns:p14="http://schemas.microsoft.com/office/powerpoint/2010/main" val="3314339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search </a:t>
            </a:r>
            <a:r>
              <a:rPr lang="en-US" i="1" dirty="0"/>
              <a:t>L</a:t>
            </a:r>
            <a:r>
              <a:rPr lang="en-US" dirty="0"/>
              <a:t>=0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810" y="1919982"/>
            <a:ext cx="5817343" cy="2705806"/>
          </a:xfrm>
        </p:spPr>
      </p:pic>
    </p:spTree>
    <p:extLst>
      <p:ext uri="{BB962C8B-B14F-4D97-AF65-F5344CB8AC3E}">
        <p14:creationId xmlns:p14="http://schemas.microsoft.com/office/powerpoint/2010/main" val="3365571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deepening search L=1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966" y="2150558"/>
            <a:ext cx="8065916" cy="2246630"/>
          </a:xfrm>
        </p:spPr>
      </p:pic>
    </p:spTree>
    <p:extLst>
      <p:ext uri="{BB962C8B-B14F-4D97-AF65-F5344CB8AC3E}">
        <p14:creationId xmlns:p14="http://schemas.microsoft.com/office/powerpoint/2010/main" val="1839500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search </a:t>
            </a:r>
            <a:r>
              <a:rPr lang="en-US" i="1" dirty="0"/>
              <a:t>L</a:t>
            </a:r>
            <a:r>
              <a:rPr lang="en-US" dirty="0"/>
              <a:t>=2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635" y="1919288"/>
            <a:ext cx="9117106" cy="4131888"/>
          </a:xfrm>
        </p:spPr>
      </p:pic>
    </p:spTree>
    <p:extLst>
      <p:ext uri="{BB962C8B-B14F-4D97-AF65-F5344CB8AC3E}">
        <p14:creationId xmlns:p14="http://schemas.microsoft.com/office/powerpoint/2010/main" val="1005193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Deepening Search L=3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871" y="1564302"/>
            <a:ext cx="9238129" cy="4836498"/>
          </a:xfrm>
        </p:spPr>
      </p:pic>
    </p:spTree>
    <p:extLst>
      <p:ext uri="{BB962C8B-B14F-4D97-AF65-F5344CB8AC3E}">
        <p14:creationId xmlns:p14="http://schemas.microsoft.com/office/powerpoint/2010/main" val="2621485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Search</a:t>
            </a:r>
          </a:p>
        </p:txBody>
      </p:sp>
      <p:sp>
        <p:nvSpPr>
          <p:cNvPr id="3" name="Content Placeholder 2"/>
          <p:cNvSpPr>
            <a:spLocks noGrp="1"/>
          </p:cNvSpPr>
          <p:nvPr>
            <p:ph idx="1"/>
          </p:nvPr>
        </p:nvSpPr>
        <p:spPr/>
        <p:txBody>
          <a:bodyPr/>
          <a:lstStyle/>
          <a:p>
            <a:pPr algn="just"/>
            <a:r>
              <a:rPr lang="en-US" dirty="0"/>
              <a:t>Completeness: </a:t>
            </a:r>
            <a:r>
              <a:rPr lang="en-US" dirty="0" smtClean="0"/>
              <a:t>Yes, when the branching factor is finite.</a:t>
            </a:r>
            <a:endParaRPr lang="en-US" dirty="0"/>
          </a:p>
          <a:p>
            <a:pPr algn="just"/>
            <a:r>
              <a:rPr lang="en-US" dirty="0"/>
              <a:t>Optimality: </a:t>
            </a:r>
            <a:r>
              <a:rPr lang="en-US" dirty="0" smtClean="0"/>
              <a:t>Optimal</a:t>
            </a:r>
            <a:endParaRPr lang="en-US" dirty="0"/>
          </a:p>
          <a:p>
            <a:pPr algn="just"/>
            <a:r>
              <a:rPr lang="en-US" dirty="0"/>
              <a:t>Space complexity: b as branching factor and </a:t>
            </a:r>
            <a:r>
              <a:rPr lang="en-US" dirty="0" smtClean="0"/>
              <a:t>d as depth </a:t>
            </a:r>
            <a:r>
              <a:rPr lang="en-US" dirty="0"/>
              <a:t>level,</a:t>
            </a:r>
          </a:p>
          <a:p>
            <a:pPr marL="0" indent="0" algn="just">
              <a:buNone/>
            </a:pPr>
            <a:r>
              <a:rPr lang="en-US" dirty="0"/>
              <a:t> </a:t>
            </a:r>
            <a:r>
              <a:rPr lang="en-US" b="1" dirty="0"/>
              <a:t>O (</a:t>
            </a:r>
            <a:r>
              <a:rPr lang="en-US" b="1" dirty="0" err="1" smtClean="0"/>
              <a:t>b.d</a:t>
            </a:r>
            <a:r>
              <a:rPr lang="en-US" b="1" dirty="0" smtClean="0"/>
              <a:t>)</a:t>
            </a:r>
            <a:endParaRPr lang="en-US" b="1" dirty="0"/>
          </a:p>
          <a:p>
            <a:pPr algn="just"/>
            <a:r>
              <a:rPr lang="en-US" dirty="0"/>
              <a:t>Time Complexity: </a:t>
            </a:r>
            <a:r>
              <a:rPr lang="en-US" b="1" dirty="0" smtClean="0"/>
              <a:t>O(</a:t>
            </a:r>
            <a:r>
              <a:rPr lang="en-US" b="1" dirty="0" err="1" smtClean="0"/>
              <a:t>b</a:t>
            </a:r>
            <a:r>
              <a:rPr lang="en-US" b="1" baseline="30000" dirty="0" err="1" smtClean="0"/>
              <a:t>d</a:t>
            </a:r>
            <a:r>
              <a:rPr lang="en-US" b="1" dirty="0" smtClean="0"/>
              <a:t>)</a:t>
            </a:r>
            <a:endParaRPr lang="en-US" b="1" dirty="0"/>
          </a:p>
          <a:p>
            <a:endParaRPr lang="en-US" dirty="0"/>
          </a:p>
        </p:txBody>
      </p:sp>
    </p:spTree>
    <p:extLst>
      <p:ext uri="{BB962C8B-B14F-4D97-AF65-F5344CB8AC3E}">
        <p14:creationId xmlns:p14="http://schemas.microsoft.com/office/powerpoint/2010/main" val="40402301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Search</a:t>
            </a:r>
            <a:br>
              <a:rPr lang="en-US" dirty="0" smtClean="0"/>
            </a:br>
            <a:endParaRPr lang="en-US" dirty="0"/>
          </a:p>
        </p:txBody>
      </p:sp>
      <p:sp>
        <p:nvSpPr>
          <p:cNvPr id="3" name="Content Placeholder 2"/>
          <p:cNvSpPr>
            <a:spLocks noGrp="1"/>
          </p:cNvSpPr>
          <p:nvPr>
            <p:ph idx="1"/>
          </p:nvPr>
        </p:nvSpPr>
        <p:spPr>
          <a:xfrm>
            <a:off x="838200" y="1395319"/>
            <a:ext cx="10515600" cy="4351338"/>
          </a:xfrm>
        </p:spPr>
        <p:txBody>
          <a:bodyPr/>
          <a:lstStyle/>
          <a:p>
            <a:pPr algn="just"/>
            <a:r>
              <a:rPr lang="en-US" dirty="0" smtClean="0"/>
              <a:t>As the name suggests, bidirectional search suggests to run 2 simultaneous searches.</a:t>
            </a:r>
          </a:p>
          <a:p>
            <a:pPr algn="just"/>
            <a:r>
              <a:rPr lang="en-US" dirty="0" smtClean="0"/>
              <a:t>One from the initial state and the other from the Final state.</a:t>
            </a:r>
          </a:p>
          <a:p>
            <a:pPr algn="just"/>
            <a:r>
              <a:rPr lang="en-US" dirty="0" smtClean="0"/>
              <a:t>Those 2 searches stop when they meet each other at some point in the middle of the graph.</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437" y="3905676"/>
            <a:ext cx="8122022" cy="2306866"/>
          </a:xfrm>
          <a:prstGeom prst="rect">
            <a:avLst/>
          </a:prstGeom>
        </p:spPr>
      </p:pic>
    </p:spTree>
    <p:extLst>
      <p:ext uri="{BB962C8B-B14F-4D97-AF65-F5344CB8AC3E}">
        <p14:creationId xmlns:p14="http://schemas.microsoft.com/office/powerpoint/2010/main" val="2809775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6956"/>
            <a:ext cx="10515600" cy="1325563"/>
          </a:xfrm>
        </p:spPr>
        <p:txBody>
          <a:bodyPr/>
          <a:lstStyle/>
          <a:p>
            <a:r>
              <a:rPr lang="en-US" dirty="0" smtClean="0"/>
              <a:t>Bidirectional Search</a:t>
            </a:r>
            <a:br>
              <a:rPr lang="en-US" dirty="0" smtClean="0"/>
            </a:br>
            <a:endParaRPr lang="en-US" dirty="0"/>
          </a:p>
        </p:txBody>
      </p:sp>
      <p:sp>
        <p:nvSpPr>
          <p:cNvPr id="3" name="Content Placeholder 2"/>
          <p:cNvSpPr>
            <a:spLocks noGrp="1"/>
          </p:cNvSpPr>
          <p:nvPr>
            <p:ph idx="1"/>
          </p:nvPr>
        </p:nvSpPr>
        <p:spPr>
          <a:xfrm>
            <a:off x="838200" y="1852519"/>
            <a:ext cx="10515600" cy="3472516"/>
          </a:xfrm>
        </p:spPr>
        <p:txBody>
          <a:bodyPr/>
          <a:lstStyle/>
          <a:p>
            <a:pPr algn="just"/>
            <a:r>
              <a:rPr lang="en-US" dirty="0" smtClean="0"/>
              <a:t>Completeness: Bidirectional search is complete when we use BFS in both searches</a:t>
            </a:r>
          </a:p>
          <a:p>
            <a:pPr algn="just"/>
            <a:r>
              <a:rPr lang="en-US" dirty="0" smtClean="0"/>
              <a:t>Optimality: Like the completeness, bidirectional search is optimal when BFS is used.</a:t>
            </a:r>
          </a:p>
          <a:p>
            <a:pPr algn="just"/>
            <a:r>
              <a:rPr lang="en-US" dirty="0" smtClean="0"/>
              <a:t>Time/Space Complexity : </a:t>
            </a:r>
            <a:r>
              <a:rPr lang="en-US" b="1" dirty="0"/>
              <a:t>O(b</a:t>
            </a:r>
            <a:r>
              <a:rPr lang="en-US" b="1" baseline="30000" dirty="0"/>
              <a:t>d/2</a:t>
            </a:r>
            <a:r>
              <a:rPr lang="en-US" b="1" dirty="0"/>
              <a:t>)</a:t>
            </a:r>
          </a:p>
          <a:p>
            <a:pPr algn="just"/>
            <a:endParaRPr lang="en-US" dirty="0"/>
          </a:p>
        </p:txBody>
      </p:sp>
    </p:spTree>
    <p:extLst>
      <p:ext uri="{BB962C8B-B14F-4D97-AF65-F5344CB8AC3E}">
        <p14:creationId xmlns:p14="http://schemas.microsoft.com/office/powerpoint/2010/main" val="18214031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algorithms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190" y="1515876"/>
            <a:ext cx="10240482" cy="4535300"/>
          </a:xfrm>
        </p:spPr>
      </p:pic>
    </p:spTree>
    <p:extLst>
      <p:ext uri="{BB962C8B-B14F-4D97-AF65-F5344CB8AC3E}">
        <p14:creationId xmlns:p14="http://schemas.microsoft.com/office/powerpoint/2010/main" val="41441424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4412" y="2565213"/>
            <a:ext cx="10515600" cy="1347881"/>
          </a:xfrm>
        </p:spPr>
        <p:txBody>
          <a:bodyPr>
            <a:normAutofit/>
          </a:bodyPr>
          <a:lstStyle/>
          <a:p>
            <a:pPr marL="0" indent="0" algn="ctr">
              <a:buNone/>
            </a:pPr>
            <a:r>
              <a:rPr lang="en-US" sz="5400" b="1" dirty="0"/>
              <a:t>Informed </a:t>
            </a:r>
            <a:r>
              <a:rPr lang="en-US" sz="5400" b="1" dirty="0" smtClean="0"/>
              <a:t>Search Methods</a:t>
            </a:r>
            <a:endParaRPr lang="en-US" sz="5400" dirty="0"/>
          </a:p>
        </p:txBody>
      </p:sp>
    </p:spTree>
    <p:extLst>
      <p:ext uri="{BB962C8B-B14F-4D97-AF65-F5344CB8AC3E}">
        <p14:creationId xmlns:p14="http://schemas.microsoft.com/office/powerpoint/2010/main" val="3374901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Informed Search (Heuristic Search)</a:t>
            </a:r>
            <a:br>
              <a:rPr lang="en-US" dirty="0" smtClean="0"/>
            </a:br>
            <a:endParaRPr lang="en-US" dirty="0"/>
          </a:p>
        </p:txBody>
      </p:sp>
      <p:sp>
        <p:nvSpPr>
          <p:cNvPr id="3" name="Content Placeholder 2"/>
          <p:cNvSpPr>
            <a:spLocks noGrp="1"/>
          </p:cNvSpPr>
          <p:nvPr>
            <p:ph idx="1"/>
          </p:nvPr>
        </p:nvSpPr>
        <p:spPr>
          <a:xfrm>
            <a:off x="838200" y="1411941"/>
            <a:ext cx="10515600" cy="4765023"/>
          </a:xfrm>
        </p:spPr>
        <p:txBody>
          <a:bodyPr>
            <a:normAutofit/>
          </a:bodyPr>
          <a:lstStyle/>
          <a:p>
            <a:pPr algn="just"/>
            <a:r>
              <a:rPr lang="en-US" dirty="0" smtClean="0"/>
              <a:t>Informed search have problem specific knowledge apart from problem definition.</a:t>
            </a:r>
          </a:p>
          <a:p>
            <a:pPr algn="just"/>
            <a:r>
              <a:rPr lang="en-US" dirty="0" smtClean="0"/>
              <a:t>They use experimental algorithm which improves efficiency of search process.</a:t>
            </a:r>
          </a:p>
          <a:p>
            <a:pPr algn="just"/>
            <a:r>
              <a:rPr lang="en-US" dirty="0" smtClean="0"/>
              <a:t>The idea is to develop a domain specific heuristic function h(n) where h(n) guesses the cost of getting to the goal from node n.</a:t>
            </a:r>
          </a:p>
          <a:p>
            <a:pPr marL="0" indent="0" algn="just">
              <a:buNone/>
            </a:pPr>
            <a:r>
              <a:rPr lang="en-US" dirty="0" smtClean="0"/>
              <a:t>Heuristic Function = The heuristic function is a way to inform the search about the direction to a goal. It provides an informed way to guess which neighbor of a node will lead to a goal.</a:t>
            </a:r>
            <a:endParaRPr lang="en-US" dirty="0"/>
          </a:p>
        </p:txBody>
      </p:sp>
    </p:spTree>
    <p:extLst>
      <p:ext uri="{BB962C8B-B14F-4D97-AF65-F5344CB8AC3E}">
        <p14:creationId xmlns:p14="http://schemas.microsoft.com/office/powerpoint/2010/main" val="1629261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lstStyle/>
          <a:p>
            <a:pPr algn="just"/>
            <a:r>
              <a:rPr lang="en-US" dirty="0"/>
              <a:t>Search is a universal problem-solving technique.</a:t>
            </a:r>
          </a:p>
          <a:p>
            <a:pPr algn="just"/>
            <a:r>
              <a:rPr lang="en-US" dirty="0" smtClean="0"/>
              <a:t>Searching </a:t>
            </a:r>
            <a:r>
              <a:rPr lang="en-US" dirty="0"/>
              <a:t>is the process of finding the required states </a:t>
            </a:r>
            <a:r>
              <a:rPr lang="en-US" dirty="0" smtClean="0"/>
              <a:t>or nodes</a:t>
            </a:r>
            <a:r>
              <a:rPr lang="en-US" dirty="0"/>
              <a:t>.</a:t>
            </a:r>
          </a:p>
          <a:p>
            <a:pPr algn="just"/>
            <a:r>
              <a:rPr lang="en-US" dirty="0" smtClean="0"/>
              <a:t>Searching </a:t>
            </a:r>
            <a:r>
              <a:rPr lang="en-US" dirty="0"/>
              <a:t>is to be performed through the state space.</a:t>
            </a:r>
          </a:p>
          <a:p>
            <a:pPr algn="just"/>
            <a:r>
              <a:rPr lang="en-US" dirty="0" smtClean="0"/>
              <a:t>Search </a:t>
            </a:r>
            <a:r>
              <a:rPr lang="en-US" dirty="0"/>
              <a:t>process is carried out by constructing a </a:t>
            </a:r>
            <a:r>
              <a:rPr lang="en-US" dirty="0" smtClean="0"/>
              <a:t>search tree.</a:t>
            </a:r>
            <a:endParaRPr lang="en-US" dirty="0"/>
          </a:p>
        </p:txBody>
      </p:sp>
    </p:spTree>
    <p:extLst>
      <p:ext uri="{BB962C8B-B14F-4D97-AF65-F5344CB8AC3E}">
        <p14:creationId xmlns:p14="http://schemas.microsoft.com/office/powerpoint/2010/main" val="715287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Best-First Search (BFS)</a:t>
            </a:r>
            <a:endParaRPr lang="en-US" dirty="0"/>
          </a:p>
        </p:txBody>
      </p:sp>
      <p:sp>
        <p:nvSpPr>
          <p:cNvPr id="3" name="Content Placeholder 2"/>
          <p:cNvSpPr>
            <a:spLocks noGrp="1"/>
          </p:cNvSpPr>
          <p:nvPr>
            <p:ph idx="1"/>
          </p:nvPr>
        </p:nvSpPr>
        <p:spPr/>
        <p:txBody>
          <a:bodyPr/>
          <a:lstStyle/>
          <a:p>
            <a:pPr algn="just"/>
            <a:r>
              <a:rPr lang="en-US" dirty="0" smtClean="0"/>
              <a:t>Best-First search is a heuristic search algorithm.</a:t>
            </a:r>
          </a:p>
          <a:p>
            <a:pPr algn="just"/>
            <a:r>
              <a:rPr lang="en-US" dirty="0" smtClean="0"/>
              <a:t>The name “best-first” refers to the method of exploring the node with the best “score” first.</a:t>
            </a:r>
          </a:p>
          <a:p>
            <a:pPr algn="just"/>
            <a:r>
              <a:rPr lang="en-US" dirty="0" smtClean="0"/>
              <a:t>An evaluation function is used to assign a score to each candidate node. The evaluation function must represent some estimate of the cost of the path from state to the closest goal state.</a:t>
            </a:r>
            <a:endParaRPr lang="en-US" dirty="0"/>
          </a:p>
        </p:txBody>
      </p:sp>
    </p:spTree>
    <p:extLst>
      <p:ext uri="{BB962C8B-B14F-4D97-AF65-F5344CB8AC3E}">
        <p14:creationId xmlns:p14="http://schemas.microsoft.com/office/powerpoint/2010/main" val="1081465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Best-First Search (BFS)</a:t>
            </a:r>
            <a:endParaRPr lang="en-US" dirty="0"/>
          </a:p>
        </p:txBody>
      </p:sp>
      <p:sp>
        <p:nvSpPr>
          <p:cNvPr id="3" name="Content Placeholder 2"/>
          <p:cNvSpPr>
            <a:spLocks noGrp="1"/>
          </p:cNvSpPr>
          <p:nvPr>
            <p:ph idx="1"/>
          </p:nvPr>
        </p:nvSpPr>
        <p:spPr>
          <a:xfrm>
            <a:off x="838200" y="1690688"/>
            <a:ext cx="10515600" cy="4763900"/>
          </a:xfrm>
        </p:spPr>
        <p:txBody>
          <a:bodyPr>
            <a:normAutofit lnSpcReduction="10000"/>
          </a:bodyPr>
          <a:lstStyle/>
          <a:p>
            <a:pPr marL="0" indent="0">
              <a:buNone/>
            </a:pPr>
            <a:r>
              <a:rPr lang="en-US" dirty="0" smtClean="0"/>
              <a:t>Algorithm</a:t>
            </a:r>
          </a:p>
          <a:p>
            <a:pPr marL="0" indent="0" algn="just">
              <a:buNone/>
            </a:pPr>
            <a:r>
              <a:rPr lang="en-US" dirty="0" smtClean="0"/>
              <a:t>1. Put the initial node on a list START</a:t>
            </a:r>
          </a:p>
          <a:p>
            <a:pPr marL="0" indent="0" algn="just">
              <a:buNone/>
            </a:pPr>
            <a:r>
              <a:rPr lang="en-US" dirty="0" smtClean="0"/>
              <a:t>2. If START = GOAL or START = EMPTY, then terminate search</a:t>
            </a:r>
          </a:p>
          <a:p>
            <a:pPr marL="0" indent="0" algn="just">
              <a:buNone/>
            </a:pPr>
            <a:r>
              <a:rPr lang="en-US" dirty="0" smtClean="0"/>
              <a:t>3. Assign the next node as START and call this node-A</a:t>
            </a:r>
          </a:p>
          <a:p>
            <a:pPr marL="0" indent="0" algn="just">
              <a:buNone/>
            </a:pPr>
            <a:r>
              <a:rPr lang="en-US" dirty="0" smtClean="0"/>
              <a:t>4. If A = GOAL, terminate the search with success</a:t>
            </a:r>
          </a:p>
          <a:p>
            <a:pPr marL="0" indent="0" algn="just">
              <a:buNone/>
            </a:pPr>
            <a:r>
              <a:rPr lang="en-US" dirty="0" smtClean="0"/>
              <a:t>5. Else-if, node has successor and generate all of them. Find out how far they are from the GOAL node.</a:t>
            </a:r>
          </a:p>
          <a:p>
            <a:pPr marL="0" indent="0" algn="just">
              <a:buNone/>
            </a:pPr>
            <a:r>
              <a:rPr lang="en-US" dirty="0" smtClean="0"/>
              <a:t>6. Sort all the children generated so far by remaining distance from the goal. Name the list as START-1. Replace START = START-1</a:t>
            </a:r>
          </a:p>
          <a:p>
            <a:pPr marL="0" indent="0" algn="just">
              <a:buNone/>
            </a:pPr>
            <a:r>
              <a:rPr lang="en-US" dirty="0" smtClean="0"/>
              <a:t>7. Go to step-2</a:t>
            </a:r>
            <a:endParaRPr lang="en-US" dirty="0"/>
          </a:p>
        </p:txBody>
      </p:sp>
    </p:spTree>
    <p:extLst>
      <p:ext uri="{BB962C8B-B14F-4D97-AF65-F5344CB8AC3E}">
        <p14:creationId xmlns:p14="http://schemas.microsoft.com/office/powerpoint/2010/main" val="2127909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Best-First Search (BFS)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3553" y="1690688"/>
            <a:ext cx="3895164" cy="3338512"/>
          </a:xfrm>
        </p:spPr>
      </p:pic>
    </p:spTree>
    <p:extLst>
      <p:ext uri="{BB962C8B-B14F-4D97-AF65-F5344CB8AC3E}">
        <p14:creationId xmlns:p14="http://schemas.microsoft.com/office/powerpoint/2010/main" val="658737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Best-First Search (BFS)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6354" y="1986990"/>
            <a:ext cx="5732470" cy="4351338"/>
          </a:xfrm>
        </p:spPr>
      </p:pic>
    </p:spTree>
    <p:extLst>
      <p:ext uri="{BB962C8B-B14F-4D97-AF65-F5344CB8AC3E}">
        <p14:creationId xmlns:p14="http://schemas.microsoft.com/office/powerpoint/2010/main" val="4251007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Best-First Search (BFS)</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74352" y="1986990"/>
            <a:ext cx="5607672" cy="4351338"/>
          </a:xfrm>
        </p:spPr>
      </p:pic>
    </p:spTree>
    <p:extLst>
      <p:ext uri="{BB962C8B-B14F-4D97-AF65-F5344CB8AC3E}">
        <p14:creationId xmlns:p14="http://schemas.microsoft.com/office/powerpoint/2010/main" val="8000916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Best-First Search (BFS)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26885" y="1946648"/>
            <a:ext cx="5642394" cy="4351338"/>
          </a:xfrm>
        </p:spPr>
      </p:pic>
    </p:spTree>
    <p:extLst>
      <p:ext uri="{BB962C8B-B14F-4D97-AF65-F5344CB8AC3E}">
        <p14:creationId xmlns:p14="http://schemas.microsoft.com/office/powerpoint/2010/main" val="31961149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BFS</a:t>
            </a:r>
            <a:br>
              <a:rPr lang="en-US" dirty="0" smtClean="0"/>
            </a:br>
            <a:endParaRPr lang="en-US" dirty="0"/>
          </a:p>
        </p:txBody>
      </p:sp>
      <p:sp>
        <p:nvSpPr>
          <p:cNvPr id="3" name="Content Placeholder 2"/>
          <p:cNvSpPr>
            <a:spLocks noGrp="1"/>
          </p:cNvSpPr>
          <p:nvPr>
            <p:ph idx="1"/>
          </p:nvPr>
        </p:nvSpPr>
        <p:spPr>
          <a:xfrm>
            <a:off x="838200" y="1825625"/>
            <a:ext cx="10515600" cy="2383304"/>
          </a:xfrm>
        </p:spPr>
        <p:txBody>
          <a:bodyPr/>
          <a:lstStyle/>
          <a:p>
            <a:r>
              <a:rPr lang="en-US" dirty="0" smtClean="0"/>
              <a:t> Greedy Best First Search</a:t>
            </a:r>
          </a:p>
          <a:p>
            <a:r>
              <a:rPr lang="en-US" dirty="0" smtClean="0"/>
              <a:t> A* Search</a:t>
            </a:r>
            <a:endParaRPr lang="en-US" dirty="0"/>
          </a:p>
        </p:txBody>
      </p:sp>
    </p:spTree>
    <p:extLst>
      <p:ext uri="{BB962C8B-B14F-4D97-AF65-F5344CB8AC3E}">
        <p14:creationId xmlns:p14="http://schemas.microsoft.com/office/powerpoint/2010/main" val="2121961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smtClean="0"/>
              <a:t>Greedy Best First Search</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It </a:t>
            </a:r>
            <a:r>
              <a:rPr lang="en-US" dirty="0"/>
              <a:t>tries to get as close as it can to the goal.</a:t>
            </a:r>
          </a:p>
          <a:p>
            <a:pPr algn="just"/>
            <a:r>
              <a:rPr lang="en-US" dirty="0" smtClean="0"/>
              <a:t>It </a:t>
            </a:r>
            <a:r>
              <a:rPr lang="en-US" dirty="0"/>
              <a:t>expands the node that appears to be closest to the </a:t>
            </a:r>
            <a:r>
              <a:rPr lang="en-US" dirty="0" smtClean="0"/>
              <a:t>goal.</a:t>
            </a:r>
            <a:endParaRPr lang="en-US" dirty="0"/>
          </a:p>
          <a:p>
            <a:pPr algn="just"/>
            <a:r>
              <a:rPr lang="en-US" dirty="0" smtClean="0"/>
              <a:t>It </a:t>
            </a:r>
            <a:r>
              <a:rPr lang="en-US" dirty="0"/>
              <a:t>evaluates the node by using heuristic function only.</a:t>
            </a:r>
          </a:p>
          <a:p>
            <a:pPr algn="just"/>
            <a:r>
              <a:rPr lang="en-US" dirty="0" smtClean="0"/>
              <a:t>Evaluation </a:t>
            </a:r>
            <a:r>
              <a:rPr lang="en-US" dirty="0"/>
              <a:t>function f(n) = h(n)</a:t>
            </a:r>
          </a:p>
          <a:p>
            <a:pPr algn="just">
              <a:buFont typeface="Wingdings" panose="05000000000000000000" pitchFamily="2" charset="2"/>
              <a:buChar char="Ø"/>
            </a:pPr>
            <a:r>
              <a:rPr lang="en-US" dirty="0" smtClean="0"/>
              <a:t>heuristic</a:t>
            </a:r>
            <a:r>
              <a:rPr lang="en-US" dirty="0"/>
              <a:t>= (estimate of cost from n to goal</a:t>
            </a:r>
            <a:r>
              <a:rPr lang="en-US" dirty="0" smtClean="0"/>
              <a:t>) </a:t>
            </a:r>
          </a:p>
          <a:p>
            <a:pPr algn="just">
              <a:buFont typeface="Wingdings" panose="05000000000000000000" pitchFamily="2" charset="2"/>
              <a:buChar char="Ø"/>
            </a:pPr>
            <a:r>
              <a:rPr lang="en-US" dirty="0" smtClean="0"/>
              <a:t>h(n</a:t>
            </a:r>
            <a:r>
              <a:rPr lang="en-US" dirty="0"/>
              <a:t>) = 0 for goal state</a:t>
            </a:r>
          </a:p>
        </p:txBody>
      </p:sp>
    </p:spTree>
    <p:extLst>
      <p:ext uri="{BB962C8B-B14F-4D97-AF65-F5344CB8AC3E}">
        <p14:creationId xmlns:p14="http://schemas.microsoft.com/office/powerpoint/2010/main" val="20658612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Best First Search</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841" y="1717582"/>
            <a:ext cx="9065794" cy="4602536"/>
          </a:xfrm>
        </p:spPr>
      </p:pic>
    </p:spTree>
    <p:extLst>
      <p:ext uri="{BB962C8B-B14F-4D97-AF65-F5344CB8AC3E}">
        <p14:creationId xmlns:p14="http://schemas.microsoft.com/office/powerpoint/2010/main" val="203315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Best First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604" y="1690688"/>
            <a:ext cx="9195502" cy="4562194"/>
          </a:xfrm>
        </p:spPr>
      </p:pic>
    </p:spTree>
    <p:extLst>
      <p:ext uri="{BB962C8B-B14F-4D97-AF65-F5344CB8AC3E}">
        <p14:creationId xmlns:p14="http://schemas.microsoft.com/office/powerpoint/2010/main" val="3344181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75416"/>
          </a:xfrm>
        </p:spPr>
        <p:txBody>
          <a:bodyPr>
            <a:normAutofit fontScale="90000"/>
          </a:bodyPr>
          <a:lstStyle/>
          <a:p>
            <a:r>
              <a:rPr lang="en-US" dirty="0" smtClean="0"/>
              <a:t>SEARCH TERMINOLOGY</a:t>
            </a:r>
            <a:r>
              <a:rPr lang="en-US" b="1" dirty="0" smtClean="0"/>
              <a:t/>
            </a:r>
            <a:br>
              <a:rPr lang="en-US" b="1" dirty="0" smtClean="0"/>
            </a:br>
            <a:endParaRPr lang="en-US" dirty="0"/>
          </a:p>
        </p:txBody>
      </p:sp>
      <p:sp>
        <p:nvSpPr>
          <p:cNvPr id="3" name="Content Placeholder 2"/>
          <p:cNvSpPr>
            <a:spLocks noGrp="1"/>
          </p:cNvSpPr>
          <p:nvPr>
            <p:ph idx="1"/>
          </p:nvPr>
        </p:nvSpPr>
        <p:spPr>
          <a:xfrm>
            <a:off x="838200" y="1543236"/>
            <a:ext cx="10515600" cy="4427257"/>
          </a:xfrm>
        </p:spPr>
        <p:txBody>
          <a:bodyPr>
            <a:normAutofit fontScale="85000" lnSpcReduction="10000"/>
          </a:bodyPr>
          <a:lstStyle/>
          <a:p>
            <a:pPr algn="just"/>
            <a:r>
              <a:rPr lang="en-US" dirty="0" smtClean="0"/>
              <a:t>Problem </a:t>
            </a:r>
            <a:r>
              <a:rPr lang="en-US" dirty="0"/>
              <a:t>Space: Environment in which the search takes place.</a:t>
            </a:r>
          </a:p>
          <a:p>
            <a:pPr algn="just"/>
            <a:r>
              <a:rPr lang="en-US" dirty="0" smtClean="0"/>
              <a:t>Problem </a:t>
            </a:r>
            <a:r>
              <a:rPr lang="en-US" dirty="0"/>
              <a:t>Instance</a:t>
            </a:r>
            <a:r>
              <a:rPr lang="en-US" b="1" dirty="0"/>
              <a:t>: </a:t>
            </a:r>
            <a:r>
              <a:rPr lang="en-US" dirty="0"/>
              <a:t>It is Initial state + Goal state</a:t>
            </a:r>
          </a:p>
          <a:p>
            <a:pPr algn="just"/>
            <a:r>
              <a:rPr lang="en-US" dirty="0" smtClean="0"/>
              <a:t>Problem </a:t>
            </a:r>
            <a:r>
              <a:rPr lang="en-US" dirty="0"/>
              <a:t>Space Graph</a:t>
            </a:r>
            <a:r>
              <a:rPr lang="en-US" b="1" dirty="0"/>
              <a:t>: </a:t>
            </a:r>
            <a:r>
              <a:rPr lang="en-US" dirty="0" smtClean="0"/>
              <a:t>Graph that </a:t>
            </a:r>
            <a:r>
              <a:rPr lang="en-US" dirty="0"/>
              <a:t>represents problem state. States </a:t>
            </a:r>
            <a:r>
              <a:rPr lang="en-US" dirty="0" smtClean="0"/>
              <a:t>are shown </a:t>
            </a:r>
            <a:r>
              <a:rPr lang="en-US" dirty="0"/>
              <a:t>by nodes and operators are shown by edges.</a:t>
            </a:r>
          </a:p>
          <a:p>
            <a:pPr algn="just"/>
            <a:r>
              <a:rPr lang="en-US" dirty="0" smtClean="0"/>
              <a:t>Depth </a:t>
            </a:r>
            <a:r>
              <a:rPr lang="en-US" dirty="0"/>
              <a:t>of a problem</a:t>
            </a:r>
            <a:r>
              <a:rPr lang="en-US" b="1" dirty="0"/>
              <a:t>: </a:t>
            </a:r>
            <a:r>
              <a:rPr lang="en-US" dirty="0"/>
              <a:t>Length of a shortest path or </a:t>
            </a:r>
            <a:r>
              <a:rPr lang="en-US" dirty="0" smtClean="0"/>
              <a:t>shortest sequence </a:t>
            </a:r>
            <a:r>
              <a:rPr lang="en-US" dirty="0"/>
              <a:t>of operators from Initial State to goal state</a:t>
            </a:r>
            <a:r>
              <a:rPr lang="en-US" dirty="0" smtClean="0"/>
              <a:t>.</a:t>
            </a:r>
          </a:p>
          <a:p>
            <a:pPr algn="just"/>
            <a:r>
              <a:rPr lang="en-US" dirty="0"/>
              <a:t>Space Complexity</a:t>
            </a:r>
            <a:r>
              <a:rPr lang="en-US" b="1" dirty="0"/>
              <a:t>: </a:t>
            </a:r>
            <a:r>
              <a:rPr lang="en-US" dirty="0"/>
              <a:t>The maximum number of nodes that </a:t>
            </a:r>
            <a:r>
              <a:rPr lang="en-US" dirty="0" smtClean="0"/>
              <a:t>are stored </a:t>
            </a:r>
            <a:r>
              <a:rPr lang="en-US" dirty="0"/>
              <a:t>in memory.</a:t>
            </a:r>
          </a:p>
          <a:p>
            <a:pPr algn="just"/>
            <a:r>
              <a:rPr lang="en-US" dirty="0" smtClean="0"/>
              <a:t>Time </a:t>
            </a:r>
            <a:r>
              <a:rPr lang="en-US" dirty="0"/>
              <a:t>Complexity</a:t>
            </a:r>
            <a:r>
              <a:rPr lang="en-US" b="1" dirty="0"/>
              <a:t>: </a:t>
            </a:r>
            <a:r>
              <a:rPr lang="en-US" dirty="0"/>
              <a:t>The maximum number of nodes that </a:t>
            </a:r>
            <a:r>
              <a:rPr lang="en-US" dirty="0" smtClean="0"/>
              <a:t>are created</a:t>
            </a:r>
            <a:r>
              <a:rPr lang="en-US" dirty="0"/>
              <a:t>.</a:t>
            </a:r>
          </a:p>
          <a:p>
            <a:pPr algn="just"/>
            <a:r>
              <a:rPr lang="en-US" dirty="0" smtClean="0"/>
              <a:t>Admissibility</a:t>
            </a:r>
            <a:r>
              <a:rPr lang="en-US" dirty="0"/>
              <a:t>: A property of an algorithm to always find </a:t>
            </a:r>
            <a:r>
              <a:rPr lang="en-US" dirty="0" smtClean="0"/>
              <a:t>an optimal </a:t>
            </a:r>
            <a:r>
              <a:rPr lang="en-US" dirty="0"/>
              <a:t>solution.</a:t>
            </a:r>
          </a:p>
          <a:p>
            <a:pPr algn="just"/>
            <a:r>
              <a:rPr lang="en-US" dirty="0" smtClean="0"/>
              <a:t>Branching </a:t>
            </a:r>
            <a:r>
              <a:rPr lang="en-US" dirty="0"/>
              <a:t>Factor</a:t>
            </a:r>
            <a:r>
              <a:rPr lang="en-US" b="1" dirty="0"/>
              <a:t>: </a:t>
            </a:r>
            <a:r>
              <a:rPr lang="en-US" dirty="0"/>
              <a:t>The average number of child nodes </a:t>
            </a:r>
            <a:r>
              <a:rPr lang="en-US" dirty="0" smtClean="0"/>
              <a:t>in the </a:t>
            </a:r>
            <a:r>
              <a:rPr lang="en-US" dirty="0"/>
              <a:t>problem space graph.</a:t>
            </a:r>
          </a:p>
        </p:txBody>
      </p:sp>
    </p:spTree>
    <p:extLst>
      <p:ext uri="{BB962C8B-B14F-4D97-AF65-F5344CB8AC3E}">
        <p14:creationId xmlns:p14="http://schemas.microsoft.com/office/powerpoint/2010/main" val="3627862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Best First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995" y="1582803"/>
            <a:ext cx="9646546" cy="4656632"/>
          </a:xfrm>
        </p:spPr>
      </p:pic>
    </p:spTree>
    <p:extLst>
      <p:ext uri="{BB962C8B-B14F-4D97-AF65-F5344CB8AC3E}">
        <p14:creationId xmlns:p14="http://schemas.microsoft.com/office/powerpoint/2010/main" val="269413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Best First Search</a:t>
            </a:r>
          </a:p>
        </p:txBody>
      </p:sp>
      <p:sp>
        <p:nvSpPr>
          <p:cNvPr id="3" name="Content Placeholder 2"/>
          <p:cNvSpPr>
            <a:spLocks noGrp="1"/>
          </p:cNvSpPr>
          <p:nvPr>
            <p:ph idx="1"/>
          </p:nvPr>
        </p:nvSpPr>
        <p:spPr/>
        <p:txBody>
          <a:bodyPr/>
          <a:lstStyle/>
          <a:p>
            <a:pPr marL="0" indent="0">
              <a:buNone/>
            </a:pPr>
            <a:r>
              <a:rPr lang="en-US" dirty="0" smtClean="0"/>
              <a:t>Step 4: After expanding F</a:t>
            </a:r>
          </a:p>
          <a:p>
            <a:pPr marL="0" indent="0">
              <a:buNone/>
            </a:pPr>
            <a:endParaRPr lang="en-US" dirty="0"/>
          </a:p>
        </p:txBody>
      </p:sp>
      <p:pic>
        <p:nvPicPr>
          <p:cNvPr id="4" name="Picture 3"/>
          <p:cNvPicPr>
            <a:picLocks noChangeAspect="1"/>
          </p:cNvPicPr>
          <p:nvPr/>
        </p:nvPicPr>
        <p:blipFill>
          <a:blip r:embed="rId2"/>
          <a:stretch>
            <a:fillRect/>
          </a:stretch>
        </p:blipFill>
        <p:spPr>
          <a:xfrm>
            <a:off x="985630" y="2450824"/>
            <a:ext cx="9982200" cy="4076700"/>
          </a:xfrm>
          <a:prstGeom prst="rect">
            <a:avLst/>
          </a:prstGeom>
        </p:spPr>
      </p:pic>
    </p:spTree>
    <p:extLst>
      <p:ext uri="{BB962C8B-B14F-4D97-AF65-F5344CB8AC3E}">
        <p14:creationId xmlns:p14="http://schemas.microsoft.com/office/powerpoint/2010/main" val="22539063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Best First Search</a:t>
            </a:r>
            <a:br>
              <a:rPr lang="en-US" dirty="0" smtClean="0"/>
            </a:br>
            <a:endParaRPr lang="en-US" dirty="0"/>
          </a:p>
        </p:txBody>
      </p:sp>
      <p:sp>
        <p:nvSpPr>
          <p:cNvPr id="3" name="Content Placeholder 2"/>
          <p:cNvSpPr>
            <a:spLocks noGrp="1"/>
          </p:cNvSpPr>
          <p:nvPr>
            <p:ph idx="1"/>
          </p:nvPr>
        </p:nvSpPr>
        <p:spPr>
          <a:xfrm>
            <a:off x="838200" y="1421747"/>
            <a:ext cx="10515600" cy="4351338"/>
          </a:xfrm>
        </p:spPr>
        <p:txBody>
          <a:bodyPr>
            <a:normAutofit/>
          </a:bodyPr>
          <a:lstStyle/>
          <a:p>
            <a:pPr marL="0" indent="0">
              <a:buNone/>
            </a:pPr>
            <a:r>
              <a:rPr lang="en-US" dirty="0" smtClean="0"/>
              <a:t>Properties:</a:t>
            </a:r>
          </a:p>
          <a:p>
            <a:pPr algn="just"/>
            <a:r>
              <a:rPr lang="en-US" dirty="0" smtClean="0"/>
              <a:t>Completeness: No, can get stuck in loops.</a:t>
            </a:r>
          </a:p>
          <a:p>
            <a:pPr algn="just"/>
            <a:r>
              <a:rPr lang="en-US" dirty="0" smtClean="0"/>
              <a:t>Time Complexity: </a:t>
            </a:r>
            <a:r>
              <a:rPr lang="en-US" b="1" dirty="0"/>
              <a:t>O(</a:t>
            </a:r>
            <a:r>
              <a:rPr lang="en-US" b="1" dirty="0" err="1"/>
              <a:t>b</a:t>
            </a:r>
            <a:r>
              <a:rPr lang="en-US" b="1" baseline="30000" dirty="0" err="1"/>
              <a:t>m</a:t>
            </a:r>
            <a:r>
              <a:rPr lang="en-US" b="1" dirty="0" smtClean="0"/>
              <a:t>)</a:t>
            </a:r>
            <a:r>
              <a:rPr lang="en-US" dirty="0" smtClean="0"/>
              <a:t>, but a good heuristic can give dramatic improvement</a:t>
            </a:r>
          </a:p>
          <a:p>
            <a:pPr algn="just"/>
            <a:r>
              <a:rPr lang="en-US" dirty="0" smtClean="0"/>
              <a:t>Space Complexity: </a:t>
            </a:r>
            <a:r>
              <a:rPr lang="en-US" b="1" dirty="0" smtClean="0"/>
              <a:t>O(</a:t>
            </a:r>
            <a:r>
              <a:rPr lang="en-US" b="1" dirty="0" err="1" smtClean="0"/>
              <a:t>b</a:t>
            </a:r>
            <a:r>
              <a:rPr lang="en-US" b="1" baseline="30000" dirty="0" err="1"/>
              <a:t>m</a:t>
            </a:r>
            <a:r>
              <a:rPr lang="en-US" b="1" dirty="0" smtClean="0"/>
              <a:t>), </a:t>
            </a:r>
            <a:r>
              <a:rPr lang="en-US" dirty="0" smtClean="0"/>
              <a:t>keeps all nodes in memory</a:t>
            </a:r>
          </a:p>
          <a:p>
            <a:pPr algn="just"/>
            <a:r>
              <a:rPr lang="en-US" dirty="0" smtClean="0"/>
              <a:t>Optimality: No</a:t>
            </a:r>
          </a:p>
          <a:p>
            <a:pPr marL="0" indent="0" algn="just">
              <a:buNone/>
            </a:pPr>
            <a:r>
              <a:rPr lang="en-US" dirty="0" smtClean="0"/>
              <a:t>Applications:</a:t>
            </a:r>
          </a:p>
          <a:p>
            <a:pPr algn="just"/>
            <a:r>
              <a:rPr lang="en-US" dirty="0" smtClean="0"/>
              <a:t>This algorithm is used in Huffman encoding, minimum spanning tree, Dijkstra’s algorithm etc.</a:t>
            </a:r>
            <a:endParaRPr lang="en-US" dirty="0"/>
          </a:p>
        </p:txBody>
      </p:sp>
    </p:spTree>
    <p:extLst>
      <p:ext uri="{BB962C8B-B14F-4D97-AF65-F5344CB8AC3E}">
        <p14:creationId xmlns:p14="http://schemas.microsoft.com/office/powerpoint/2010/main" val="41025332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Greedy Best First Search</a:t>
            </a:r>
            <a:endParaRPr lang="en-US" dirty="0"/>
          </a:p>
        </p:txBody>
      </p:sp>
      <p:pic>
        <p:nvPicPr>
          <p:cNvPr id="4" name="Content Placeholder 4"/>
          <p:cNvPicPr>
            <a:picLocks noGrp="1" noChangeAspect="1"/>
          </p:cNvPicPr>
          <p:nvPr>
            <p:ph idx="1"/>
          </p:nvPr>
        </p:nvPicPr>
        <p:blipFill>
          <a:blip r:embed="rId2"/>
          <a:stretch>
            <a:fillRect/>
          </a:stretch>
        </p:blipFill>
        <p:spPr>
          <a:xfrm>
            <a:off x="1229738" y="1825625"/>
            <a:ext cx="9732523" cy="4351338"/>
          </a:xfrm>
          <a:prstGeom prst="rect">
            <a:avLst/>
          </a:prstGeom>
        </p:spPr>
      </p:pic>
    </p:spTree>
    <p:extLst>
      <p:ext uri="{BB962C8B-B14F-4D97-AF65-F5344CB8AC3E}">
        <p14:creationId xmlns:p14="http://schemas.microsoft.com/office/powerpoint/2010/main" val="4056526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br>
              <a:rPr lang="en-US" dirty="0" smtClean="0"/>
            </a:br>
            <a:endParaRPr lang="en-US" dirty="0"/>
          </a:p>
        </p:txBody>
      </p:sp>
      <p:sp>
        <p:nvSpPr>
          <p:cNvPr id="3" name="Content Placeholder 2"/>
          <p:cNvSpPr>
            <a:spLocks noGrp="1"/>
          </p:cNvSpPr>
          <p:nvPr>
            <p:ph idx="1"/>
          </p:nvPr>
        </p:nvSpPr>
        <p:spPr>
          <a:xfrm>
            <a:off x="838200" y="1368425"/>
            <a:ext cx="10515600" cy="4351338"/>
          </a:xfrm>
        </p:spPr>
        <p:txBody>
          <a:bodyPr>
            <a:normAutofit/>
          </a:bodyPr>
          <a:lstStyle/>
          <a:p>
            <a:pPr algn="just"/>
            <a:r>
              <a:rPr lang="en-US" dirty="0" smtClean="0"/>
              <a:t>It </a:t>
            </a:r>
            <a:r>
              <a:rPr lang="en-US" dirty="0"/>
              <a:t>finds a minimal cost-path joining the start node and a </a:t>
            </a:r>
            <a:r>
              <a:rPr lang="en-US" dirty="0" smtClean="0"/>
              <a:t>goal node </a:t>
            </a:r>
            <a:r>
              <a:rPr lang="en-US" dirty="0"/>
              <a:t>for </a:t>
            </a:r>
            <a:r>
              <a:rPr lang="en-US" dirty="0" smtClean="0"/>
              <a:t>node n</a:t>
            </a:r>
            <a:r>
              <a:rPr lang="en-US" dirty="0"/>
              <a:t>.</a:t>
            </a:r>
          </a:p>
          <a:p>
            <a:pPr algn="just"/>
            <a:r>
              <a:rPr lang="pt-BR" dirty="0" smtClean="0"/>
              <a:t>Evaluation </a:t>
            </a:r>
            <a:r>
              <a:rPr lang="pt-BR" dirty="0"/>
              <a:t>function: f(n) = g(n) + h(n</a:t>
            </a:r>
            <a:r>
              <a:rPr lang="pt-BR" dirty="0" smtClean="0"/>
              <a:t>) </a:t>
            </a:r>
            <a:r>
              <a:rPr lang="en-US" dirty="0" smtClean="0"/>
              <a:t>Where</a:t>
            </a:r>
            <a:r>
              <a:rPr lang="en-US" dirty="0"/>
              <a:t>,</a:t>
            </a:r>
          </a:p>
          <a:p>
            <a:pPr marL="0" indent="0" algn="just">
              <a:buNone/>
            </a:pPr>
            <a:r>
              <a:rPr lang="en-US" dirty="0" smtClean="0"/>
              <a:t>     g(n</a:t>
            </a:r>
            <a:r>
              <a:rPr lang="en-US" dirty="0"/>
              <a:t>) = cost so far to reach n from </a:t>
            </a:r>
            <a:r>
              <a:rPr lang="en-US" dirty="0" smtClean="0"/>
              <a:t>root </a:t>
            </a:r>
          </a:p>
          <a:p>
            <a:pPr marL="0" indent="0" algn="just">
              <a:buNone/>
            </a:pPr>
            <a:r>
              <a:rPr lang="en-US" dirty="0" smtClean="0"/>
              <a:t>    </a:t>
            </a:r>
            <a:r>
              <a:rPr lang="en-US" dirty="0"/>
              <a:t>h(n) = estimated cost to goal from n</a:t>
            </a:r>
          </a:p>
          <a:p>
            <a:pPr algn="just"/>
            <a:r>
              <a:rPr lang="en-US" dirty="0"/>
              <a:t>Thus, f(n) estimates always the lowest total cost of </a:t>
            </a:r>
            <a:r>
              <a:rPr lang="en-US" dirty="0" smtClean="0"/>
              <a:t>any solution </a:t>
            </a:r>
            <a:r>
              <a:rPr lang="en-US" dirty="0"/>
              <a:t>path going through node n.</a:t>
            </a:r>
          </a:p>
          <a:p>
            <a:pPr algn="just"/>
            <a:r>
              <a:rPr lang="en-US" dirty="0" smtClean="0"/>
              <a:t>Avoid </a:t>
            </a:r>
            <a:r>
              <a:rPr lang="en-US" dirty="0"/>
              <a:t>expanding paths that are already </a:t>
            </a:r>
            <a:r>
              <a:rPr lang="en-US" dirty="0" smtClean="0"/>
              <a:t>expensive.</a:t>
            </a:r>
            <a:endParaRPr lang="en-US" dirty="0"/>
          </a:p>
        </p:txBody>
      </p:sp>
    </p:spTree>
    <p:extLst>
      <p:ext uri="{BB962C8B-B14F-4D97-AF65-F5344CB8AC3E}">
        <p14:creationId xmlns:p14="http://schemas.microsoft.com/office/powerpoint/2010/main" val="29875556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759" y="1690688"/>
            <a:ext cx="8998559" cy="5044101"/>
          </a:xfrm>
        </p:spPr>
      </p:pic>
    </p:spTree>
    <p:extLst>
      <p:ext uri="{BB962C8B-B14F-4D97-AF65-F5344CB8AC3E}">
        <p14:creationId xmlns:p14="http://schemas.microsoft.com/office/powerpoint/2010/main" val="28347414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213" y="1690688"/>
            <a:ext cx="8415281" cy="4710112"/>
          </a:xfrm>
        </p:spPr>
      </p:pic>
    </p:spTree>
    <p:extLst>
      <p:ext uri="{BB962C8B-B14F-4D97-AF65-F5344CB8AC3E}">
        <p14:creationId xmlns:p14="http://schemas.microsoft.com/office/powerpoint/2010/main" val="41536478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4035" y="486149"/>
            <a:ext cx="10515600" cy="1325563"/>
          </a:xfrm>
        </p:spPr>
        <p:txBody>
          <a:bodyPr/>
          <a:lstStyle/>
          <a:p>
            <a:r>
              <a:rPr lang="en-US" dirty="0" smtClean="0"/>
              <a:t>A*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38293"/>
            <a:ext cx="9677400" cy="4650766"/>
          </a:xfrm>
        </p:spPr>
      </p:pic>
    </p:spTree>
    <p:extLst>
      <p:ext uri="{BB962C8B-B14F-4D97-AF65-F5344CB8AC3E}">
        <p14:creationId xmlns:p14="http://schemas.microsoft.com/office/powerpoint/2010/main" val="1216257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7965"/>
            <a:ext cx="10515600" cy="1325563"/>
          </a:xfrm>
        </p:spPr>
        <p:txBody>
          <a:bodyPr/>
          <a:lstStyle/>
          <a:p>
            <a:r>
              <a:rPr lang="en-US" dirty="0" smtClean="0"/>
              <a:t>A*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597352"/>
            <a:ext cx="9381565" cy="4911024"/>
          </a:xfrm>
        </p:spPr>
      </p:pic>
    </p:spTree>
    <p:extLst>
      <p:ext uri="{BB962C8B-B14F-4D97-AF65-F5344CB8AC3E}">
        <p14:creationId xmlns:p14="http://schemas.microsoft.com/office/powerpoint/2010/main" val="1932771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279814" cy="4733685"/>
          </a:xfrm>
        </p:spPr>
      </p:pic>
    </p:spTree>
    <p:extLst>
      <p:ext uri="{BB962C8B-B14F-4D97-AF65-F5344CB8AC3E}">
        <p14:creationId xmlns:p14="http://schemas.microsoft.com/office/powerpoint/2010/main" val="2361883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838200" y="1452282"/>
            <a:ext cx="10515600" cy="4724681"/>
          </a:xfrm>
        </p:spPr>
        <p:txBody>
          <a:bodyPr>
            <a:normAutofit fontScale="70000" lnSpcReduction="20000"/>
          </a:bodyPr>
          <a:lstStyle/>
          <a:p>
            <a:r>
              <a:rPr lang="en-US" b="1" dirty="0"/>
              <a:t>Uninformed Search (Blind Search/Brute force search)</a:t>
            </a:r>
          </a:p>
          <a:p>
            <a:pPr algn="just"/>
            <a:r>
              <a:rPr lang="en-US" dirty="0"/>
              <a:t>The search algorithms that do not use any extra information regarding the </a:t>
            </a:r>
            <a:r>
              <a:rPr lang="en-US" dirty="0" smtClean="0"/>
              <a:t>problem. Uninformed search strategies use no information about the likely “direction” of the goal node(s).</a:t>
            </a:r>
            <a:endParaRPr lang="en-US" dirty="0"/>
          </a:p>
          <a:p>
            <a:pPr algn="just">
              <a:buFont typeface="Wingdings" panose="05000000000000000000" pitchFamily="2" charset="2"/>
              <a:buChar char="Ø"/>
            </a:pPr>
            <a:r>
              <a:rPr lang="en-US" dirty="0" smtClean="0"/>
              <a:t>Depth </a:t>
            </a:r>
            <a:r>
              <a:rPr lang="en-US" dirty="0"/>
              <a:t>First Search</a:t>
            </a:r>
          </a:p>
          <a:p>
            <a:pPr algn="just">
              <a:buFont typeface="Wingdings" panose="05000000000000000000" pitchFamily="2" charset="2"/>
              <a:buChar char="Ø"/>
            </a:pPr>
            <a:r>
              <a:rPr lang="en-US" dirty="0" smtClean="0"/>
              <a:t>Breath </a:t>
            </a:r>
            <a:r>
              <a:rPr lang="en-US" dirty="0"/>
              <a:t>First Search</a:t>
            </a:r>
          </a:p>
          <a:p>
            <a:pPr algn="just">
              <a:buFont typeface="Wingdings" panose="05000000000000000000" pitchFamily="2" charset="2"/>
              <a:buChar char="Ø"/>
            </a:pPr>
            <a:r>
              <a:rPr lang="en-US" dirty="0" smtClean="0"/>
              <a:t>Depth </a:t>
            </a:r>
            <a:r>
              <a:rPr lang="en-US" dirty="0"/>
              <a:t>Limit Search</a:t>
            </a:r>
          </a:p>
          <a:p>
            <a:pPr algn="just"/>
            <a:r>
              <a:rPr lang="en-US" b="1" dirty="0" smtClean="0"/>
              <a:t>Informed </a:t>
            </a:r>
            <a:r>
              <a:rPr lang="en-US" b="1" dirty="0"/>
              <a:t>search or Heuristic search</a:t>
            </a:r>
          </a:p>
          <a:p>
            <a:pPr algn="just"/>
            <a:r>
              <a:rPr lang="en-US" dirty="0"/>
              <a:t>Informed search have problem specific knowledge apart from problem </a:t>
            </a:r>
            <a:r>
              <a:rPr lang="en-US" dirty="0" smtClean="0"/>
              <a:t>definition. Informed search strategies use information about the domain to (try to) (usually) head in the general direction of the goal node(s).</a:t>
            </a:r>
            <a:endParaRPr lang="en-US" dirty="0"/>
          </a:p>
          <a:p>
            <a:pPr algn="just">
              <a:buFont typeface="Wingdings" panose="05000000000000000000" pitchFamily="2" charset="2"/>
              <a:buChar char="Ø"/>
            </a:pPr>
            <a:r>
              <a:rPr lang="en-US" dirty="0" smtClean="0"/>
              <a:t>Hill </a:t>
            </a:r>
            <a:r>
              <a:rPr lang="en-US" dirty="0"/>
              <a:t>climbing Search</a:t>
            </a:r>
          </a:p>
          <a:p>
            <a:pPr algn="just">
              <a:buFont typeface="Wingdings" panose="05000000000000000000" pitchFamily="2" charset="2"/>
              <a:buChar char="Ø"/>
            </a:pPr>
            <a:r>
              <a:rPr lang="en-US" dirty="0" smtClean="0"/>
              <a:t>Best </a:t>
            </a:r>
            <a:r>
              <a:rPr lang="en-US" dirty="0"/>
              <a:t>first Search</a:t>
            </a:r>
          </a:p>
          <a:p>
            <a:pPr algn="just">
              <a:buFont typeface="Wingdings" panose="05000000000000000000" pitchFamily="2" charset="2"/>
              <a:buChar char="Ø"/>
            </a:pPr>
            <a:r>
              <a:rPr lang="en-US" dirty="0" smtClean="0"/>
              <a:t>Greedy Search</a:t>
            </a:r>
            <a:endParaRPr lang="en-US" dirty="0"/>
          </a:p>
          <a:p>
            <a:pPr algn="just">
              <a:buFont typeface="Wingdings" panose="05000000000000000000" pitchFamily="2" charset="2"/>
              <a:buChar char="Ø"/>
            </a:pPr>
            <a:r>
              <a:rPr lang="en-US" dirty="0" smtClean="0"/>
              <a:t>A</a:t>
            </a:r>
            <a:r>
              <a:rPr lang="en-US" dirty="0"/>
              <a:t>* Search</a:t>
            </a:r>
          </a:p>
          <a:p>
            <a:pPr algn="just">
              <a:buFont typeface="Wingdings" panose="05000000000000000000" pitchFamily="2" charset="2"/>
              <a:buChar char="Ø"/>
            </a:pPr>
            <a:r>
              <a:rPr lang="en-US" dirty="0" smtClean="0"/>
              <a:t>Adversarial Search Techniques</a:t>
            </a:r>
            <a:endParaRPr lang="en-US" dirty="0"/>
          </a:p>
        </p:txBody>
      </p:sp>
    </p:spTree>
    <p:extLst>
      <p:ext uri="{BB962C8B-B14F-4D97-AF65-F5344CB8AC3E}">
        <p14:creationId xmlns:p14="http://schemas.microsoft.com/office/powerpoint/2010/main" val="32932040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A* Search</a:t>
            </a:r>
            <a:endParaRPr lang="en-US" dirty="0"/>
          </a:p>
        </p:txBody>
      </p:sp>
      <p:sp>
        <p:nvSpPr>
          <p:cNvPr id="3" name="Content Placeholder 2"/>
          <p:cNvSpPr>
            <a:spLocks noGrp="1"/>
          </p:cNvSpPr>
          <p:nvPr>
            <p:ph idx="1"/>
          </p:nvPr>
        </p:nvSpPr>
        <p:spPr>
          <a:xfrm>
            <a:off x="983974" y="1690688"/>
            <a:ext cx="10515600" cy="4351338"/>
          </a:xfrm>
        </p:spPr>
        <p:txBody>
          <a:bodyPr/>
          <a:lstStyle/>
          <a:p>
            <a:r>
              <a:rPr lang="en-US" dirty="0" smtClean="0"/>
              <a:t>Complete ?</a:t>
            </a:r>
          </a:p>
          <a:p>
            <a:pPr>
              <a:buFont typeface="Wingdings" panose="05000000000000000000" pitchFamily="2" charset="2"/>
              <a:buChar char="Ø"/>
            </a:pPr>
            <a:r>
              <a:rPr lang="en-US" dirty="0" smtClean="0"/>
              <a:t>Yes</a:t>
            </a:r>
          </a:p>
          <a:p>
            <a:r>
              <a:rPr lang="en-US" dirty="0" smtClean="0"/>
              <a:t>Optimal?</a:t>
            </a:r>
          </a:p>
          <a:p>
            <a:pPr marL="0" indent="0">
              <a:buNone/>
            </a:pPr>
            <a:r>
              <a:rPr lang="en-US" dirty="0" smtClean="0"/>
              <a:t>Yes</a:t>
            </a:r>
          </a:p>
          <a:p>
            <a:r>
              <a:rPr lang="en-US" dirty="0" smtClean="0"/>
              <a:t>Time Complexity</a:t>
            </a:r>
          </a:p>
          <a:p>
            <a:pPr marL="0" indent="0">
              <a:buNone/>
            </a:pPr>
            <a:r>
              <a:rPr lang="en-US" dirty="0" smtClean="0"/>
              <a:t>Exponential in [relative error in h * length of solution]</a:t>
            </a:r>
          </a:p>
          <a:p>
            <a:r>
              <a:rPr lang="en-US" dirty="0" smtClean="0"/>
              <a:t>Space</a:t>
            </a:r>
          </a:p>
          <a:p>
            <a:pPr>
              <a:buFont typeface="Wingdings" panose="05000000000000000000" pitchFamily="2" charset="2"/>
              <a:buChar char="Ø"/>
            </a:pPr>
            <a:r>
              <a:rPr lang="en-US" dirty="0"/>
              <a:t>Keeps all nodes in memory, hence </a:t>
            </a:r>
            <a:r>
              <a:rPr lang="en-US" b="1" dirty="0"/>
              <a:t> O(</a:t>
            </a:r>
            <a:r>
              <a:rPr lang="en-US" b="1" dirty="0" err="1"/>
              <a:t>b</a:t>
            </a:r>
            <a:r>
              <a:rPr lang="en-US" b="1" baseline="30000" dirty="0" err="1"/>
              <a:t>d</a:t>
            </a:r>
            <a:r>
              <a:rPr lang="en-US" b="1" dirty="0"/>
              <a:t>)</a:t>
            </a:r>
            <a:endParaRPr lang="en-US" dirty="0"/>
          </a:p>
        </p:txBody>
      </p:sp>
    </p:spTree>
    <p:extLst>
      <p:ext uri="{BB962C8B-B14F-4D97-AF65-F5344CB8AC3E}">
        <p14:creationId xmlns:p14="http://schemas.microsoft.com/office/powerpoint/2010/main" val="36699348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A* Search</a:t>
            </a:r>
            <a:endParaRPr lang="en-US" dirty="0"/>
          </a:p>
        </p:txBody>
      </p:sp>
      <p:pic>
        <p:nvPicPr>
          <p:cNvPr id="5" name="Content Placeholder 4"/>
          <p:cNvPicPr>
            <a:picLocks noGrp="1" noChangeAspect="1"/>
          </p:cNvPicPr>
          <p:nvPr>
            <p:ph idx="1"/>
          </p:nvPr>
        </p:nvPicPr>
        <p:blipFill>
          <a:blip r:embed="rId2"/>
          <a:stretch>
            <a:fillRect/>
          </a:stretch>
        </p:blipFill>
        <p:spPr>
          <a:xfrm>
            <a:off x="838200" y="1905512"/>
            <a:ext cx="9732523" cy="4351338"/>
          </a:xfrm>
          <a:prstGeom prst="rect">
            <a:avLst/>
          </a:prstGeom>
        </p:spPr>
      </p:pic>
    </p:spTree>
    <p:extLst>
      <p:ext uri="{BB962C8B-B14F-4D97-AF65-F5344CB8AC3E}">
        <p14:creationId xmlns:p14="http://schemas.microsoft.com/office/powerpoint/2010/main" val="180332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176" y="351678"/>
            <a:ext cx="10515600" cy="1325563"/>
          </a:xfrm>
        </p:spPr>
        <p:txBody>
          <a:bodyPr/>
          <a:lstStyle/>
          <a:p>
            <a:r>
              <a:rPr lang="en-US" dirty="0" smtClean="0"/>
              <a:t>Hill Climbing Search (Local Search Algorithm)</a:t>
            </a:r>
            <a:endParaRPr lang="en-US" dirty="0"/>
          </a:p>
        </p:txBody>
      </p:sp>
      <p:sp>
        <p:nvSpPr>
          <p:cNvPr id="3" name="Content Placeholder 2"/>
          <p:cNvSpPr>
            <a:spLocks noGrp="1"/>
          </p:cNvSpPr>
          <p:nvPr>
            <p:ph idx="1"/>
          </p:nvPr>
        </p:nvSpPr>
        <p:spPr>
          <a:xfrm>
            <a:off x="717176" y="1570131"/>
            <a:ext cx="10515600" cy="4351338"/>
          </a:xfrm>
        </p:spPr>
        <p:txBody>
          <a:bodyPr>
            <a:normAutofit lnSpcReduction="10000"/>
          </a:bodyPr>
          <a:lstStyle/>
          <a:p>
            <a:pPr algn="just"/>
            <a:r>
              <a:rPr lang="en-US" dirty="0"/>
              <a:t>Hill climbing is an extension of depth-first </a:t>
            </a:r>
            <a:r>
              <a:rPr lang="en-US" dirty="0" smtClean="0"/>
              <a:t>search which </a:t>
            </a:r>
            <a:r>
              <a:rPr lang="en-US" dirty="0"/>
              <a:t>uses some knowledge such as </a:t>
            </a:r>
            <a:r>
              <a:rPr lang="en-US" dirty="0" smtClean="0"/>
              <a:t>estimates of the distance </a:t>
            </a:r>
            <a:r>
              <a:rPr lang="en-US" dirty="0"/>
              <a:t>of each node from the goal </a:t>
            </a:r>
            <a:r>
              <a:rPr lang="en-US" dirty="0" smtClean="0"/>
              <a:t>to </a:t>
            </a:r>
            <a:r>
              <a:rPr lang="en-US" dirty="0"/>
              <a:t>improve </a:t>
            </a:r>
            <a:r>
              <a:rPr lang="en-US" dirty="0" smtClean="0"/>
              <a:t>the Search.</a:t>
            </a:r>
          </a:p>
          <a:p>
            <a:pPr algn="just"/>
            <a:r>
              <a:rPr lang="en-US" dirty="0" smtClean="0"/>
              <a:t>It operates using a single current state and generally moves only to neighbor of current state.</a:t>
            </a:r>
            <a:endParaRPr lang="en-US" dirty="0"/>
          </a:p>
          <a:p>
            <a:pPr algn="just"/>
            <a:r>
              <a:rPr lang="en-US" dirty="0" smtClean="0"/>
              <a:t>It </a:t>
            </a:r>
            <a:r>
              <a:rPr lang="en-US" dirty="0"/>
              <a:t>is simply a loop that continually moves </a:t>
            </a:r>
            <a:r>
              <a:rPr lang="en-US" dirty="0" smtClean="0"/>
              <a:t>in the direction </a:t>
            </a:r>
            <a:r>
              <a:rPr lang="en-US" dirty="0"/>
              <a:t>of increasing value—that is, uphill</a:t>
            </a:r>
            <a:r>
              <a:rPr lang="en-US" dirty="0" smtClean="0"/>
              <a:t>. It terminates </a:t>
            </a:r>
            <a:r>
              <a:rPr lang="en-US" dirty="0"/>
              <a:t>when it reaches a “peak” </a:t>
            </a:r>
            <a:r>
              <a:rPr lang="en-US" dirty="0" smtClean="0"/>
              <a:t>where no neighbor </a:t>
            </a:r>
            <a:r>
              <a:rPr lang="en-US" dirty="0"/>
              <a:t>has a higher value.</a:t>
            </a:r>
          </a:p>
          <a:p>
            <a:pPr algn="just"/>
            <a:r>
              <a:rPr lang="en-US" dirty="0" smtClean="0"/>
              <a:t>Hill </a:t>
            </a:r>
            <a:r>
              <a:rPr lang="en-US" dirty="0"/>
              <a:t>climbing is sometimes called </a:t>
            </a:r>
            <a:r>
              <a:rPr lang="en-US" dirty="0" smtClean="0"/>
              <a:t>greedy local search because </a:t>
            </a:r>
            <a:r>
              <a:rPr lang="en-US" dirty="0"/>
              <a:t>it grabs a good neighbor </a:t>
            </a:r>
            <a:r>
              <a:rPr lang="en-US" dirty="0" smtClean="0"/>
              <a:t>state without thinking </a:t>
            </a:r>
            <a:r>
              <a:rPr lang="en-US" dirty="0"/>
              <a:t>ahead about where to go </a:t>
            </a:r>
            <a:r>
              <a:rPr lang="en-US" dirty="0" smtClean="0"/>
              <a:t>next.</a:t>
            </a:r>
            <a:endParaRPr lang="en-US" dirty="0"/>
          </a:p>
        </p:txBody>
      </p:sp>
    </p:spTree>
    <p:extLst>
      <p:ext uri="{BB962C8B-B14F-4D97-AF65-F5344CB8AC3E}">
        <p14:creationId xmlns:p14="http://schemas.microsoft.com/office/powerpoint/2010/main" val="8737878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59" y="122147"/>
            <a:ext cx="10515600" cy="587912"/>
          </a:xfrm>
        </p:spPr>
        <p:txBody>
          <a:bodyPr>
            <a:normAutofit fontScale="90000"/>
          </a:bodyPr>
          <a:lstStyle/>
          <a:p>
            <a:r>
              <a:rPr lang="en-US" dirty="0"/>
              <a:t>Hill Climbing Search</a:t>
            </a:r>
          </a:p>
        </p:txBody>
      </p:sp>
      <p:sp>
        <p:nvSpPr>
          <p:cNvPr id="3" name="Content Placeholder 2"/>
          <p:cNvSpPr>
            <a:spLocks noGrp="1"/>
          </p:cNvSpPr>
          <p:nvPr>
            <p:ph idx="1"/>
          </p:nvPr>
        </p:nvSpPr>
        <p:spPr>
          <a:xfrm>
            <a:off x="451834" y="853561"/>
            <a:ext cx="10515600" cy="5238145"/>
          </a:xfrm>
        </p:spPr>
        <p:txBody>
          <a:bodyPr>
            <a:normAutofit/>
          </a:bodyPr>
          <a:lstStyle/>
          <a:p>
            <a:r>
              <a:rPr lang="en-US" dirty="0" smtClean="0"/>
              <a:t>Algorithm</a:t>
            </a:r>
          </a:p>
          <a:p>
            <a:pPr marL="514350" indent="-514350">
              <a:buAutoNum type="arabicPeriod"/>
            </a:pPr>
            <a:r>
              <a:rPr lang="en-US" dirty="0" smtClean="0"/>
              <a:t>Evaluate the initial state, if it is goal state then return and quit.</a:t>
            </a:r>
          </a:p>
          <a:p>
            <a:pPr marL="514350" indent="-514350">
              <a:buAutoNum type="arabicPeriod"/>
            </a:pPr>
            <a:r>
              <a:rPr lang="en-US" dirty="0" smtClean="0"/>
              <a:t>Loop until a solution is found or there are no new operators (nodes) left.</a:t>
            </a:r>
          </a:p>
          <a:p>
            <a:pPr marL="514350" indent="-514350">
              <a:buAutoNum type="arabicPeriod"/>
            </a:pPr>
            <a:r>
              <a:rPr lang="en-US" dirty="0" smtClean="0"/>
              <a:t>Select and apply new operator.</a:t>
            </a:r>
          </a:p>
          <a:p>
            <a:pPr marL="514350" indent="-514350">
              <a:buAutoNum type="arabicPeriod"/>
            </a:pPr>
            <a:r>
              <a:rPr lang="en-US" dirty="0" smtClean="0"/>
              <a:t>Evaluate new state</a:t>
            </a:r>
          </a:p>
          <a:p>
            <a:pPr marL="571500" indent="-571500">
              <a:buFont typeface="+mj-lt"/>
              <a:buAutoNum type="romanUcPeriod"/>
            </a:pPr>
            <a:r>
              <a:rPr lang="en-US" dirty="0" smtClean="0"/>
              <a:t>If it is a goal state, then quit.</a:t>
            </a:r>
          </a:p>
          <a:p>
            <a:pPr marL="571500" indent="-571500">
              <a:buFont typeface="+mj-lt"/>
              <a:buAutoNum type="romanUcPeriod"/>
            </a:pPr>
            <a:r>
              <a:rPr lang="en-US" dirty="0" smtClean="0"/>
              <a:t>If it is better than current state </a:t>
            </a:r>
          </a:p>
          <a:p>
            <a:pPr marL="0" indent="0">
              <a:buNone/>
            </a:pPr>
            <a:r>
              <a:rPr lang="en-US" dirty="0" smtClean="0"/>
              <a:t>then make it a new current state.</a:t>
            </a:r>
          </a:p>
          <a:p>
            <a:pPr marL="0" indent="0">
              <a:buNone/>
            </a:pPr>
            <a:r>
              <a:rPr lang="en-US" dirty="0" smtClean="0"/>
              <a:t>III.   If it is not better than current state then go to step 2.</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4433" y="2384368"/>
            <a:ext cx="4146997" cy="2973243"/>
          </a:xfrm>
          <a:prstGeom prst="rect">
            <a:avLst/>
          </a:prstGeom>
        </p:spPr>
      </p:pic>
    </p:spTree>
    <p:extLst>
      <p:ext uri="{BB962C8B-B14F-4D97-AF65-F5344CB8AC3E}">
        <p14:creationId xmlns:p14="http://schemas.microsoft.com/office/powerpoint/2010/main" val="3794996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a:t>
            </a:r>
            <a:r>
              <a:rPr lang="en-US" dirty="0" smtClean="0"/>
              <a:t>Search- Example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67088" y="1465015"/>
            <a:ext cx="5222354" cy="5064573"/>
          </a:xfrm>
        </p:spPr>
      </p:pic>
    </p:spTree>
    <p:extLst>
      <p:ext uri="{BB962C8B-B14F-4D97-AF65-F5344CB8AC3E}">
        <p14:creationId xmlns:p14="http://schemas.microsoft.com/office/powerpoint/2010/main" val="1148856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82" y="365125"/>
            <a:ext cx="10515600" cy="1325563"/>
          </a:xfrm>
        </p:spPr>
        <p:txBody>
          <a:bodyPr/>
          <a:lstStyle/>
          <a:p>
            <a:r>
              <a:rPr lang="en-US" dirty="0" smtClean="0"/>
              <a:t>Hill Climbing Search</a:t>
            </a:r>
            <a:endParaRPr lang="en-US" dirty="0"/>
          </a:p>
        </p:txBody>
      </p:sp>
      <p:sp>
        <p:nvSpPr>
          <p:cNvPr id="3" name="Content Placeholder 2"/>
          <p:cNvSpPr>
            <a:spLocks noGrp="1"/>
          </p:cNvSpPr>
          <p:nvPr>
            <p:ph idx="1"/>
          </p:nvPr>
        </p:nvSpPr>
        <p:spPr>
          <a:xfrm>
            <a:off x="690282" y="1690688"/>
            <a:ext cx="10515600" cy="4351338"/>
          </a:xfrm>
        </p:spPr>
        <p:txBody>
          <a:bodyPr>
            <a:normAutofit fontScale="77500" lnSpcReduction="20000"/>
          </a:bodyPr>
          <a:lstStyle/>
          <a:p>
            <a:pPr marL="0" indent="0" algn="just">
              <a:buNone/>
            </a:pPr>
            <a:r>
              <a:rPr lang="en-US" dirty="0" smtClean="0"/>
              <a:t>Drawbacks</a:t>
            </a:r>
          </a:p>
          <a:p>
            <a:pPr algn="just"/>
            <a:r>
              <a:rPr lang="en-US" dirty="0" smtClean="0"/>
              <a:t>Local Maxima</a:t>
            </a:r>
          </a:p>
          <a:p>
            <a:pPr algn="just">
              <a:buFont typeface="Wingdings" panose="05000000000000000000" pitchFamily="2" charset="2"/>
              <a:buChar char="Ø"/>
            </a:pPr>
            <a:r>
              <a:rPr lang="en-US" dirty="0" smtClean="0"/>
              <a:t>A local maximum is a peak that is higher than</a:t>
            </a:r>
          </a:p>
          <a:p>
            <a:pPr marL="0" indent="0" algn="just">
              <a:buNone/>
            </a:pPr>
            <a:r>
              <a:rPr lang="en-US" dirty="0" smtClean="0"/>
              <a:t>each of its neighboring states but lower than the</a:t>
            </a:r>
          </a:p>
          <a:p>
            <a:pPr marL="0" indent="0" algn="just">
              <a:buNone/>
            </a:pPr>
            <a:r>
              <a:rPr lang="en-US" dirty="0" smtClean="0"/>
              <a:t>global maximum.</a:t>
            </a:r>
          </a:p>
          <a:p>
            <a:pPr algn="just"/>
            <a:r>
              <a:rPr lang="en-US" dirty="0" smtClean="0"/>
              <a:t>Plateaus</a:t>
            </a:r>
          </a:p>
          <a:p>
            <a:pPr algn="just">
              <a:buFont typeface="Wingdings" panose="05000000000000000000" pitchFamily="2" charset="2"/>
              <a:buChar char="Ø"/>
            </a:pPr>
            <a:r>
              <a:rPr lang="en-US" dirty="0" smtClean="0"/>
              <a:t> A plateau is an area of the search space where</a:t>
            </a:r>
          </a:p>
          <a:p>
            <a:pPr marL="0" indent="0" algn="just">
              <a:buNone/>
            </a:pPr>
            <a:r>
              <a:rPr lang="en-US" dirty="0" smtClean="0"/>
              <a:t>evaluation function is flat, thus requiring random</a:t>
            </a:r>
          </a:p>
          <a:p>
            <a:pPr marL="0" indent="0" algn="just">
              <a:buNone/>
            </a:pPr>
            <a:r>
              <a:rPr lang="en-US" dirty="0" smtClean="0"/>
              <a:t>walk.</a:t>
            </a:r>
          </a:p>
          <a:p>
            <a:pPr algn="just"/>
            <a:r>
              <a:rPr lang="en-US" dirty="0" smtClean="0"/>
              <a:t>Ridges</a:t>
            </a:r>
          </a:p>
          <a:p>
            <a:pPr algn="just">
              <a:buFont typeface="Wingdings" panose="05000000000000000000" pitchFamily="2" charset="2"/>
              <a:buChar char="Ø"/>
            </a:pPr>
            <a:r>
              <a:rPr lang="en-US" dirty="0" smtClean="0"/>
              <a:t> Where there are steep slopes and the search direction is not towards the top but towards the side.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574" y="1415584"/>
            <a:ext cx="3624371" cy="4122331"/>
          </a:xfrm>
          <a:prstGeom prst="rect">
            <a:avLst/>
          </a:prstGeom>
        </p:spPr>
      </p:pic>
    </p:spTree>
    <p:extLst>
      <p:ext uri="{BB962C8B-B14F-4D97-AF65-F5344CB8AC3E}">
        <p14:creationId xmlns:p14="http://schemas.microsoft.com/office/powerpoint/2010/main" val="42567167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a:t>
            </a:r>
            <a:r>
              <a:rPr lang="en-US" dirty="0" smtClean="0"/>
              <a:t>Search (Drawbacks)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3843" y="1690688"/>
            <a:ext cx="3868322" cy="4761626"/>
          </a:xfrm>
        </p:spPr>
      </p:pic>
    </p:spTree>
    <p:extLst>
      <p:ext uri="{BB962C8B-B14F-4D97-AF65-F5344CB8AC3E}">
        <p14:creationId xmlns:p14="http://schemas.microsoft.com/office/powerpoint/2010/main" val="1043924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Search</a:t>
            </a:r>
          </a:p>
        </p:txBody>
      </p:sp>
      <p:sp>
        <p:nvSpPr>
          <p:cNvPr id="3" name="Content Placeholder 2"/>
          <p:cNvSpPr>
            <a:spLocks noGrp="1"/>
          </p:cNvSpPr>
          <p:nvPr>
            <p:ph idx="1"/>
          </p:nvPr>
        </p:nvSpPr>
        <p:spPr>
          <a:xfrm>
            <a:off x="838200" y="1690688"/>
            <a:ext cx="10515600" cy="4351338"/>
          </a:xfrm>
        </p:spPr>
        <p:txBody>
          <a:bodyPr>
            <a:normAutofit lnSpcReduction="10000"/>
          </a:bodyPr>
          <a:lstStyle/>
          <a:p>
            <a:pPr marL="0" indent="0">
              <a:buNone/>
            </a:pPr>
            <a:r>
              <a:rPr lang="en-US" dirty="0" smtClean="0"/>
              <a:t>Remedies</a:t>
            </a:r>
          </a:p>
          <a:p>
            <a:pPr algn="just"/>
            <a:r>
              <a:rPr lang="en-US" dirty="0" smtClean="0"/>
              <a:t>Back tracking for local maximum</a:t>
            </a:r>
          </a:p>
          <a:p>
            <a:pPr algn="just">
              <a:buFont typeface="Wingdings" panose="05000000000000000000" pitchFamily="2" charset="2"/>
              <a:buChar char="Ø"/>
            </a:pPr>
            <a:r>
              <a:rPr lang="en-US" dirty="0" smtClean="0"/>
              <a:t>The back tracking help in undoing what is been done so far and permit to try totally different part to attain the global peak.</a:t>
            </a:r>
          </a:p>
          <a:p>
            <a:pPr algn="just"/>
            <a:r>
              <a:rPr lang="en-US" dirty="0" smtClean="0"/>
              <a:t>Big Jump</a:t>
            </a:r>
          </a:p>
          <a:p>
            <a:pPr algn="just">
              <a:buFont typeface="Wingdings" panose="05000000000000000000" pitchFamily="2" charset="2"/>
              <a:buChar char="Ø"/>
            </a:pPr>
            <a:r>
              <a:rPr lang="en-US" dirty="0" smtClean="0"/>
              <a:t>A big jump is the solution to escape from plateaus because all neighbors’ points have same value using the greedy approach.</a:t>
            </a:r>
          </a:p>
          <a:p>
            <a:pPr algn="just"/>
            <a:r>
              <a:rPr lang="en-US" dirty="0" smtClean="0"/>
              <a:t>Random restart</a:t>
            </a:r>
          </a:p>
          <a:p>
            <a:pPr algn="just">
              <a:buFont typeface="Wingdings" panose="05000000000000000000" pitchFamily="2" charset="2"/>
              <a:buChar char="Ø"/>
            </a:pPr>
            <a:r>
              <a:rPr lang="en-US" dirty="0" smtClean="0"/>
              <a:t>Keep restarting the search from random locations until a goal is found.</a:t>
            </a:r>
            <a:endParaRPr lang="en-US" dirty="0"/>
          </a:p>
        </p:txBody>
      </p:sp>
    </p:spTree>
    <p:extLst>
      <p:ext uri="{BB962C8B-B14F-4D97-AF65-F5344CB8AC3E}">
        <p14:creationId xmlns:p14="http://schemas.microsoft.com/office/powerpoint/2010/main" val="26838942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Hill Climbing is not Complete?</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Hill-climbing always attempts to make changes that improve the current state.</a:t>
            </a:r>
          </a:p>
          <a:p>
            <a:pPr algn="just"/>
            <a:r>
              <a:rPr lang="en-US" dirty="0" smtClean="0"/>
              <a:t>The main problem that hill climbing can encounter is that of local maxima. This occurs when the algorithm stops making progress towards an optimal solution; mainly due to the lack of immediate improvement in adjacent states.</a:t>
            </a:r>
            <a:endParaRPr lang="en-US" dirty="0"/>
          </a:p>
        </p:txBody>
      </p:sp>
    </p:spTree>
    <p:extLst>
      <p:ext uri="{BB962C8B-B14F-4D97-AF65-F5344CB8AC3E}">
        <p14:creationId xmlns:p14="http://schemas.microsoft.com/office/powerpoint/2010/main" val="36047033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Annealing</a:t>
            </a:r>
            <a:r>
              <a:rPr lang="en-US" b="1" dirty="0"/>
              <a:t/>
            </a:r>
            <a:br>
              <a:rPr lang="en-US" b="1" dirty="0"/>
            </a:br>
            <a:endParaRPr lang="en-US" dirty="0"/>
          </a:p>
        </p:txBody>
      </p:sp>
      <p:sp>
        <p:nvSpPr>
          <p:cNvPr id="3" name="Content Placeholder 2"/>
          <p:cNvSpPr>
            <a:spLocks noGrp="1"/>
          </p:cNvSpPr>
          <p:nvPr>
            <p:ph idx="1"/>
          </p:nvPr>
        </p:nvSpPr>
        <p:spPr/>
        <p:txBody>
          <a:bodyPr/>
          <a:lstStyle/>
          <a:p>
            <a:pPr algn="just"/>
            <a:r>
              <a:rPr lang="en-US" dirty="0" smtClean="0"/>
              <a:t>Simulated </a:t>
            </a:r>
            <a:r>
              <a:rPr lang="en-US" dirty="0"/>
              <a:t>Annealing escapes local maxima by allowing </a:t>
            </a:r>
            <a:r>
              <a:rPr lang="en-US" dirty="0" smtClean="0"/>
              <a:t>some "</a:t>
            </a:r>
            <a:r>
              <a:rPr lang="en-US" dirty="0"/>
              <a:t>bad" moves but gradually decrease their frequency.</a:t>
            </a:r>
          </a:p>
          <a:p>
            <a:pPr algn="just"/>
            <a:r>
              <a:rPr lang="en-US" dirty="0" smtClean="0"/>
              <a:t>Instead </a:t>
            </a:r>
            <a:r>
              <a:rPr lang="en-US" dirty="0"/>
              <a:t>of restarting from a random point, we allow the </a:t>
            </a:r>
            <a:r>
              <a:rPr lang="en-US" dirty="0" smtClean="0"/>
              <a:t>search to </a:t>
            </a:r>
            <a:r>
              <a:rPr lang="en-US" dirty="0"/>
              <a:t>take some downhill steps to try to escape </a:t>
            </a:r>
            <a:r>
              <a:rPr lang="en-US"/>
              <a:t>local </a:t>
            </a:r>
            <a:r>
              <a:rPr lang="en-US" smtClean="0"/>
              <a:t>maxima.</a:t>
            </a:r>
            <a:endParaRPr lang="en-US" dirty="0"/>
          </a:p>
        </p:txBody>
      </p:sp>
    </p:spTree>
    <p:extLst>
      <p:ext uri="{BB962C8B-B14F-4D97-AF65-F5344CB8AC3E}">
        <p14:creationId xmlns:p14="http://schemas.microsoft.com/office/powerpoint/2010/main" val="45427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364" y="2766919"/>
            <a:ext cx="10515600" cy="1388222"/>
          </a:xfrm>
        </p:spPr>
        <p:txBody>
          <a:bodyPr>
            <a:normAutofit/>
          </a:bodyPr>
          <a:lstStyle/>
          <a:p>
            <a:pPr marL="0" indent="0" algn="ctr">
              <a:buNone/>
            </a:pPr>
            <a:r>
              <a:rPr lang="en-US" sz="5400" dirty="0" smtClean="0"/>
              <a:t>Uninformed Search Methods</a:t>
            </a:r>
            <a:endParaRPr lang="en-US" sz="5400" dirty="0"/>
          </a:p>
        </p:txBody>
      </p:sp>
    </p:spTree>
    <p:extLst>
      <p:ext uri="{BB962C8B-B14F-4D97-AF65-F5344CB8AC3E}">
        <p14:creationId xmlns:p14="http://schemas.microsoft.com/office/powerpoint/2010/main" val="2173382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Search</a:t>
            </a:r>
            <a:endParaRPr lang="en-US" dirty="0"/>
          </a:p>
        </p:txBody>
      </p:sp>
      <p:sp>
        <p:nvSpPr>
          <p:cNvPr id="3" name="Content Placeholder 2"/>
          <p:cNvSpPr>
            <a:spLocks noGrp="1"/>
          </p:cNvSpPr>
          <p:nvPr>
            <p:ph idx="1"/>
          </p:nvPr>
        </p:nvSpPr>
        <p:spPr>
          <a:xfrm>
            <a:off x="838200" y="1442249"/>
            <a:ext cx="10515600" cy="5261316"/>
          </a:xfrm>
        </p:spPr>
        <p:txBody>
          <a:bodyPr>
            <a:normAutofit/>
          </a:bodyPr>
          <a:lstStyle/>
          <a:p>
            <a:pPr algn="just"/>
            <a:r>
              <a:rPr lang="en-US" sz="2400" dirty="0" smtClean="0"/>
              <a:t>Adversarial search used in game playing is the type of search where we examine the problems that arise when we try to plan ahead in the world where others are planning against us.</a:t>
            </a:r>
          </a:p>
          <a:p>
            <a:pPr algn="just"/>
            <a:r>
              <a:rPr lang="en-US" sz="2400" dirty="0" smtClean="0"/>
              <a:t>A game can be formally defined as a kind of search problem as below:</a:t>
            </a:r>
          </a:p>
          <a:p>
            <a:pPr algn="just">
              <a:buFont typeface="Wingdings" panose="05000000000000000000" pitchFamily="2" charset="2"/>
              <a:buChar char="Ø"/>
            </a:pPr>
            <a:r>
              <a:rPr lang="en-US" sz="2400" dirty="0" smtClean="0"/>
              <a:t> Initial state: It includes the board position and identifies the player’s to move. </a:t>
            </a:r>
          </a:p>
          <a:p>
            <a:pPr algn="just">
              <a:buFont typeface="Wingdings" panose="05000000000000000000" pitchFamily="2" charset="2"/>
              <a:buChar char="Ø"/>
            </a:pPr>
            <a:r>
              <a:rPr lang="en-US" sz="2400" dirty="0" smtClean="0"/>
              <a:t> Successor function: It gives a list of (move, state) pairs each indicating a legal move and resulting state. </a:t>
            </a:r>
          </a:p>
          <a:p>
            <a:pPr algn="just">
              <a:buFont typeface="Wingdings" panose="05000000000000000000" pitchFamily="2" charset="2"/>
              <a:buChar char="Ø"/>
            </a:pPr>
            <a:r>
              <a:rPr lang="en-US" sz="2400" dirty="0" smtClean="0"/>
              <a:t>Terminal test: This determines when the game is over. States where the game is ended are called terminal states.  </a:t>
            </a:r>
          </a:p>
          <a:p>
            <a:pPr algn="just">
              <a:buFont typeface="Wingdings" panose="05000000000000000000" pitchFamily="2" charset="2"/>
              <a:buChar char="Ø"/>
            </a:pPr>
            <a:r>
              <a:rPr lang="en-US" sz="2400" dirty="0" smtClean="0"/>
              <a:t> Utility function: It gives numerical value of terminal states. E.g. win (+1), loose (-1) and draw (0).</a:t>
            </a:r>
          </a:p>
          <a:p>
            <a:pPr algn="just">
              <a:buFont typeface="Wingdings" panose="05000000000000000000" pitchFamily="2" charset="2"/>
              <a:buChar char="Ø"/>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760" y="5503247"/>
            <a:ext cx="3000794" cy="1200318"/>
          </a:xfrm>
          <a:prstGeom prst="rect">
            <a:avLst/>
          </a:prstGeom>
        </p:spPr>
      </p:pic>
    </p:spTree>
    <p:extLst>
      <p:ext uri="{BB962C8B-B14F-4D97-AF65-F5344CB8AC3E}">
        <p14:creationId xmlns:p14="http://schemas.microsoft.com/office/powerpoint/2010/main" val="2916731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Trees</a:t>
            </a:r>
            <a:br>
              <a:rPr lang="en-US" dirty="0" smtClean="0"/>
            </a:br>
            <a:endParaRPr lang="en-US" dirty="0"/>
          </a:p>
        </p:txBody>
      </p:sp>
      <p:sp>
        <p:nvSpPr>
          <p:cNvPr id="3" name="Content Placeholder 2"/>
          <p:cNvSpPr>
            <a:spLocks noGrp="1"/>
          </p:cNvSpPr>
          <p:nvPr>
            <p:ph idx="1"/>
          </p:nvPr>
        </p:nvSpPr>
        <p:spPr>
          <a:xfrm>
            <a:off x="959224" y="1260849"/>
            <a:ext cx="10515600" cy="4351338"/>
          </a:xfrm>
        </p:spPr>
        <p:txBody>
          <a:bodyPr/>
          <a:lstStyle/>
          <a:p>
            <a:pPr algn="just"/>
            <a:r>
              <a:rPr lang="en-US" dirty="0" smtClean="0"/>
              <a:t>We </a:t>
            </a:r>
            <a:r>
              <a:rPr lang="en-US" dirty="0"/>
              <a:t>can represent all possible games(of a given type) by a directed </a:t>
            </a:r>
            <a:r>
              <a:rPr lang="en-US" dirty="0" smtClean="0"/>
              <a:t>graph often </a:t>
            </a:r>
            <a:r>
              <a:rPr lang="en-US" dirty="0"/>
              <a:t>called a game tree.</a:t>
            </a:r>
          </a:p>
          <a:p>
            <a:pPr algn="just"/>
            <a:r>
              <a:rPr lang="en-US" dirty="0" smtClean="0"/>
              <a:t>The </a:t>
            </a:r>
            <a:r>
              <a:rPr lang="en-US" dirty="0"/>
              <a:t>nodes of the graph represent the states of the game. The arcs of </a:t>
            </a:r>
            <a:r>
              <a:rPr lang="en-US" dirty="0" smtClean="0"/>
              <a:t> the graph </a:t>
            </a:r>
            <a:r>
              <a:rPr lang="en-US" dirty="0"/>
              <a:t>represent possible moves by the players (+ and </a:t>
            </a:r>
            <a:r>
              <a:rPr lang="en-US" dirty="0" smtClean="0"/>
              <a:t>-).</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071" y="3173506"/>
            <a:ext cx="8256493" cy="3133165"/>
          </a:xfrm>
          <a:prstGeom prst="rect">
            <a:avLst/>
          </a:prstGeom>
        </p:spPr>
      </p:pic>
    </p:spTree>
    <p:extLst>
      <p:ext uri="{BB962C8B-B14F-4D97-AF65-F5344CB8AC3E}">
        <p14:creationId xmlns:p14="http://schemas.microsoft.com/office/powerpoint/2010/main" val="12029557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Playing</a:t>
            </a:r>
            <a:endParaRPr lang="en-US" dirty="0"/>
          </a:p>
        </p:txBody>
      </p:sp>
      <p:sp>
        <p:nvSpPr>
          <p:cNvPr id="3" name="Content Placeholder 2"/>
          <p:cNvSpPr>
            <a:spLocks noGrp="1"/>
          </p:cNvSpPr>
          <p:nvPr>
            <p:ph idx="1"/>
          </p:nvPr>
        </p:nvSpPr>
        <p:spPr>
          <a:xfrm>
            <a:off x="838200" y="1556218"/>
            <a:ext cx="10515600" cy="4351338"/>
          </a:xfrm>
        </p:spPr>
        <p:txBody>
          <a:bodyPr>
            <a:normAutofit fontScale="92500" lnSpcReduction="20000"/>
          </a:bodyPr>
          <a:lstStyle/>
          <a:p>
            <a:pPr marL="0" indent="0">
              <a:buNone/>
            </a:pPr>
            <a:r>
              <a:rPr lang="en-US" dirty="0" smtClean="0"/>
              <a:t>Example: Tic-tac-toe</a:t>
            </a:r>
          </a:p>
          <a:p>
            <a:pPr algn="just"/>
            <a:r>
              <a:rPr lang="en-US" dirty="0" smtClean="0"/>
              <a:t>There are two players denoted by X and O. They are alternatively writing their letter in one of the 9 cells of a 3 by 3 board. The winner is the one who succeeds in writing three letters in line.</a:t>
            </a:r>
          </a:p>
          <a:p>
            <a:pPr algn="just"/>
            <a:r>
              <a:rPr lang="en-US" dirty="0" smtClean="0"/>
              <a:t>The game begins with an empty board. It ends in a win for one player and a loss for the other, or possibly in a draw.</a:t>
            </a:r>
          </a:p>
          <a:p>
            <a:pPr algn="just"/>
            <a:r>
              <a:rPr lang="en-US" dirty="0" smtClean="0"/>
              <a:t>A complete tree is a representation of all the possible plays of the game.</a:t>
            </a:r>
          </a:p>
          <a:p>
            <a:pPr algn="just"/>
            <a:r>
              <a:rPr lang="en-US" dirty="0" smtClean="0"/>
              <a:t>The root node is the initial state, in which it is the first player's turn to move (the player X).</a:t>
            </a:r>
          </a:p>
          <a:p>
            <a:pPr algn="just"/>
            <a:r>
              <a:rPr lang="en-US" dirty="0" smtClean="0"/>
              <a:t>The successors of the initial state are the states the player can reach in one move, their successors are the states resulting from the other player's possible replies, and so on.</a:t>
            </a:r>
            <a:endParaRPr lang="en-US" dirty="0"/>
          </a:p>
        </p:txBody>
      </p:sp>
    </p:spTree>
    <p:extLst>
      <p:ext uri="{BB962C8B-B14F-4D97-AF65-F5344CB8AC3E}">
        <p14:creationId xmlns:p14="http://schemas.microsoft.com/office/powerpoint/2010/main" val="3772777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658906"/>
            <a:ext cx="9708776" cy="5862917"/>
          </a:xfrm>
        </p:spPr>
      </p:pic>
    </p:spTree>
    <p:extLst>
      <p:ext uri="{BB962C8B-B14F-4D97-AF65-F5344CB8AC3E}">
        <p14:creationId xmlns:p14="http://schemas.microsoft.com/office/powerpoint/2010/main" val="15932285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8188" y="970640"/>
            <a:ext cx="10286999" cy="5497395"/>
          </a:xfrm>
          <a:prstGeom prst="rect">
            <a:avLst/>
          </a:prstGeom>
        </p:spPr>
      </p:pic>
    </p:spTree>
    <p:extLst>
      <p:ext uri="{BB962C8B-B14F-4D97-AF65-F5344CB8AC3E}">
        <p14:creationId xmlns:p14="http://schemas.microsoft.com/office/powerpoint/2010/main" val="2008821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Minimax Algorithm</a:t>
            </a:r>
            <a:endParaRPr lang="en-US" dirty="0"/>
          </a:p>
        </p:txBody>
      </p:sp>
      <p:pic>
        <p:nvPicPr>
          <p:cNvPr id="4" name="Content Placeholder 3"/>
          <p:cNvPicPr>
            <a:picLocks noGrp="1" noChangeAspect="1"/>
          </p:cNvPicPr>
          <p:nvPr>
            <p:ph idx="1"/>
          </p:nvPr>
        </p:nvPicPr>
        <p:blipFill>
          <a:blip r:embed="rId2"/>
          <a:stretch>
            <a:fillRect/>
          </a:stretch>
        </p:blipFill>
        <p:spPr>
          <a:xfrm>
            <a:off x="1244753" y="1903538"/>
            <a:ext cx="9190165" cy="2305391"/>
          </a:xfrm>
          <a:prstGeom prst="rect">
            <a:avLst/>
          </a:prstGeom>
        </p:spPr>
      </p:pic>
    </p:spTree>
    <p:extLst>
      <p:ext uri="{BB962C8B-B14F-4D97-AF65-F5344CB8AC3E}">
        <p14:creationId xmlns:p14="http://schemas.microsoft.com/office/powerpoint/2010/main" val="37453817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Minimax Algorithm</a:t>
            </a:r>
            <a:endParaRPr lang="en-US" dirty="0"/>
          </a:p>
        </p:txBody>
      </p:sp>
      <p:pic>
        <p:nvPicPr>
          <p:cNvPr id="4" name="Content Placeholder 3"/>
          <p:cNvPicPr>
            <a:picLocks noGrp="1" noChangeAspect="1"/>
          </p:cNvPicPr>
          <p:nvPr>
            <p:ph idx="1"/>
          </p:nvPr>
        </p:nvPicPr>
        <p:blipFill>
          <a:blip r:embed="rId2"/>
          <a:stretch>
            <a:fillRect/>
          </a:stretch>
        </p:blipFill>
        <p:spPr>
          <a:xfrm>
            <a:off x="1691399" y="1690688"/>
            <a:ext cx="8151848" cy="3338512"/>
          </a:xfrm>
          <a:prstGeom prst="rect">
            <a:avLst/>
          </a:prstGeom>
        </p:spPr>
      </p:pic>
    </p:spTree>
    <p:extLst>
      <p:ext uri="{BB962C8B-B14F-4D97-AF65-F5344CB8AC3E}">
        <p14:creationId xmlns:p14="http://schemas.microsoft.com/office/powerpoint/2010/main" val="34301864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Minimax Algorithm</a:t>
            </a:r>
            <a:endParaRPr lang="en-US" dirty="0"/>
          </a:p>
        </p:txBody>
      </p:sp>
      <p:pic>
        <p:nvPicPr>
          <p:cNvPr id="4" name="Content Placeholder 3"/>
          <p:cNvPicPr>
            <a:picLocks noGrp="1" noChangeAspect="1"/>
          </p:cNvPicPr>
          <p:nvPr>
            <p:ph idx="1"/>
          </p:nvPr>
        </p:nvPicPr>
        <p:blipFill>
          <a:blip r:embed="rId2"/>
          <a:stretch>
            <a:fillRect/>
          </a:stretch>
        </p:blipFill>
        <p:spPr>
          <a:xfrm>
            <a:off x="1411941" y="1825625"/>
            <a:ext cx="8996083" cy="4709646"/>
          </a:xfrm>
          <a:prstGeom prst="rect">
            <a:avLst/>
          </a:prstGeom>
        </p:spPr>
      </p:pic>
    </p:spTree>
    <p:extLst>
      <p:ext uri="{BB962C8B-B14F-4D97-AF65-F5344CB8AC3E}">
        <p14:creationId xmlns:p14="http://schemas.microsoft.com/office/powerpoint/2010/main" val="27571354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Minimax Algorithm</a:t>
            </a:r>
            <a:endParaRPr lang="en-US" dirty="0"/>
          </a:p>
        </p:txBody>
      </p:sp>
      <p:pic>
        <p:nvPicPr>
          <p:cNvPr id="4" name="Content Placeholder 3"/>
          <p:cNvPicPr>
            <a:picLocks noGrp="1" noChangeAspect="1"/>
          </p:cNvPicPr>
          <p:nvPr>
            <p:ph idx="1"/>
          </p:nvPr>
        </p:nvPicPr>
        <p:blipFill>
          <a:blip r:embed="rId2"/>
          <a:stretch>
            <a:fillRect/>
          </a:stretch>
        </p:blipFill>
        <p:spPr>
          <a:xfrm>
            <a:off x="2017059" y="1892861"/>
            <a:ext cx="7732059" cy="4351338"/>
          </a:xfrm>
          <a:prstGeom prst="rect">
            <a:avLst/>
          </a:prstGeom>
        </p:spPr>
      </p:pic>
    </p:spTree>
    <p:extLst>
      <p:ext uri="{BB962C8B-B14F-4D97-AF65-F5344CB8AC3E}">
        <p14:creationId xmlns:p14="http://schemas.microsoft.com/office/powerpoint/2010/main" val="25496669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Minimax</a:t>
            </a:r>
            <a:r>
              <a:rPr lang="en-US" dirty="0"/>
              <a:t> </a:t>
            </a:r>
            <a:r>
              <a:rPr lang="en-US" dirty="0" smtClean="0"/>
              <a:t>Algorithm: Example 1</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9569" y="1825624"/>
            <a:ext cx="7059130" cy="4600933"/>
          </a:xfrm>
        </p:spPr>
      </p:pic>
    </p:spTree>
    <p:extLst>
      <p:ext uri="{BB962C8B-B14F-4D97-AF65-F5344CB8AC3E}">
        <p14:creationId xmlns:p14="http://schemas.microsoft.com/office/powerpoint/2010/main" val="1286024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3.1 Uninformed search strategies</a:t>
            </a:r>
            <a:br>
              <a:rPr lang="en-US" dirty="0" smtClean="0"/>
            </a:b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dirty="0"/>
              <a:t>Uninformed: While searching you have no </a:t>
            </a:r>
            <a:r>
              <a:rPr lang="en-US" dirty="0" smtClean="0"/>
              <a:t>clue whether </a:t>
            </a:r>
            <a:r>
              <a:rPr lang="en-US" dirty="0"/>
              <a:t>one non-goal state is better than </a:t>
            </a:r>
            <a:r>
              <a:rPr lang="en-US" dirty="0" smtClean="0"/>
              <a:t>any other</a:t>
            </a:r>
            <a:r>
              <a:rPr lang="en-US" dirty="0"/>
              <a:t>. Your search is blind. You don’t know if </a:t>
            </a:r>
            <a:r>
              <a:rPr lang="en-US" dirty="0" smtClean="0"/>
              <a:t>your current </a:t>
            </a:r>
            <a:r>
              <a:rPr lang="en-US" dirty="0"/>
              <a:t>exploration is likely to be </a:t>
            </a:r>
            <a:r>
              <a:rPr lang="en-US" dirty="0" smtClean="0"/>
              <a:t>fruitful.</a:t>
            </a:r>
          </a:p>
          <a:p>
            <a:pPr algn="just"/>
            <a:r>
              <a:rPr lang="en-US" dirty="0" smtClean="0"/>
              <a:t>We call search algorithms that do not use any extra information regarding the problem or our representation of the problem, “blind”.</a:t>
            </a:r>
          </a:p>
          <a:p>
            <a:pPr algn="just"/>
            <a:r>
              <a:rPr lang="en-US" dirty="0" smtClean="0"/>
              <a:t>These searches typically visit all of the nodes of a tree in a certain order looking for a prespecified goal.</a:t>
            </a:r>
          </a:p>
          <a:p>
            <a:pPr algn="just">
              <a:buFont typeface="Wingdings" panose="05000000000000000000" pitchFamily="2" charset="2"/>
              <a:buChar char="Ø"/>
            </a:pPr>
            <a:r>
              <a:rPr lang="en-US" dirty="0" smtClean="0"/>
              <a:t>No cleverness is used to decide where to look next.</a:t>
            </a:r>
          </a:p>
          <a:p>
            <a:pPr algn="just">
              <a:buFont typeface="Wingdings" panose="05000000000000000000" pitchFamily="2" charset="2"/>
              <a:buChar char="Ø"/>
            </a:pPr>
            <a:r>
              <a:rPr lang="en-US" dirty="0" smtClean="0"/>
              <a:t>Searches may never find the goal state.</a:t>
            </a:r>
          </a:p>
        </p:txBody>
      </p:sp>
    </p:spTree>
    <p:extLst>
      <p:ext uri="{BB962C8B-B14F-4D97-AF65-F5344CB8AC3E}">
        <p14:creationId xmlns:p14="http://schemas.microsoft.com/office/powerpoint/2010/main" val="28124505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Minimax</a:t>
            </a:r>
            <a:r>
              <a:rPr lang="en-US" dirty="0"/>
              <a:t> Algorithm: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1222" y="1690688"/>
            <a:ext cx="8126569" cy="4871389"/>
          </a:xfrm>
        </p:spPr>
      </p:pic>
    </p:spTree>
    <p:extLst>
      <p:ext uri="{BB962C8B-B14F-4D97-AF65-F5344CB8AC3E}">
        <p14:creationId xmlns:p14="http://schemas.microsoft.com/office/powerpoint/2010/main" val="31121442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Minimax</a:t>
            </a:r>
            <a:r>
              <a:rPr lang="en-US" dirty="0"/>
              <a:t> Algorithm: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2981" y="1690687"/>
            <a:ext cx="8696782" cy="4748749"/>
          </a:xfrm>
        </p:spPr>
      </p:pic>
    </p:spTree>
    <p:extLst>
      <p:ext uri="{BB962C8B-B14F-4D97-AF65-F5344CB8AC3E}">
        <p14:creationId xmlns:p14="http://schemas.microsoft.com/office/powerpoint/2010/main" val="42945626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Minimax</a:t>
            </a:r>
            <a:r>
              <a:rPr lang="en-US" dirty="0"/>
              <a:t> Algorithm: </a:t>
            </a:r>
            <a:r>
              <a:rPr lang="en-US" dirty="0" smtClean="0"/>
              <a:t>Example 2</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8842068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Minimax</a:t>
            </a:r>
            <a:r>
              <a:rPr lang="en-US" dirty="0"/>
              <a:t> </a:t>
            </a:r>
            <a:r>
              <a:rPr lang="en-US" dirty="0" smtClean="0"/>
              <a:t>Algorithm: Example 2</a:t>
            </a:r>
            <a:endParaRPr lang="en-US" dirty="0"/>
          </a:p>
        </p:txBody>
      </p:sp>
      <p:pic>
        <p:nvPicPr>
          <p:cNvPr id="4" name="Content Placeholder 3"/>
          <p:cNvPicPr>
            <a:picLocks noGrp="1" noChangeAspect="1"/>
          </p:cNvPicPr>
          <p:nvPr>
            <p:ph idx="1"/>
          </p:nvPr>
        </p:nvPicPr>
        <p:blipFill>
          <a:blip r:embed="rId2"/>
          <a:stretch>
            <a:fillRect/>
          </a:stretch>
        </p:blipFill>
        <p:spPr>
          <a:xfrm>
            <a:off x="1664354" y="2011690"/>
            <a:ext cx="8125105" cy="3851228"/>
          </a:xfrm>
          <a:prstGeom prst="rect">
            <a:avLst/>
          </a:prstGeom>
        </p:spPr>
      </p:pic>
    </p:spTree>
    <p:extLst>
      <p:ext uri="{BB962C8B-B14F-4D97-AF65-F5344CB8AC3E}">
        <p14:creationId xmlns:p14="http://schemas.microsoft.com/office/powerpoint/2010/main" val="8964736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Minimax Properties</a:t>
            </a:r>
            <a:endParaRPr lang="en-US" dirty="0"/>
          </a:p>
        </p:txBody>
      </p:sp>
      <p:sp>
        <p:nvSpPr>
          <p:cNvPr id="3" name="Content Placeholder 2"/>
          <p:cNvSpPr>
            <a:spLocks noGrp="1"/>
          </p:cNvSpPr>
          <p:nvPr>
            <p:ph idx="1"/>
          </p:nvPr>
        </p:nvSpPr>
        <p:spPr>
          <a:xfrm>
            <a:off x="838200" y="1825625"/>
            <a:ext cx="10515600" cy="3606987"/>
          </a:xfrm>
        </p:spPr>
        <p:txBody>
          <a:bodyPr/>
          <a:lstStyle/>
          <a:p>
            <a:r>
              <a:rPr lang="en-US" dirty="0" smtClean="0"/>
              <a:t>Optimal</a:t>
            </a:r>
          </a:p>
          <a:p>
            <a:pPr>
              <a:buFont typeface="Wingdings" panose="05000000000000000000" pitchFamily="2" charset="2"/>
              <a:buChar char="Ø"/>
            </a:pPr>
            <a:r>
              <a:rPr lang="en-US" dirty="0" smtClean="0"/>
              <a:t>Yes, against the perfect player.</a:t>
            </a:r>
          </a:p>
          <a:p>
            <a:r>
              <a:rPr lang="en-US" dirty="0" smtClean="0"/>
              <a:t>Time Complexity?</a:t>
            </a:r>
          </a:p>
          <a:p>
            <a:pPr>
              <a:buFont typeface="Wingdings" panose="05000000000000000000" pitchFamily="2" charset="2"/>
              <a:buChar char="Ø"/>
            </a:pPr>
            <a:r>
              <a:rPr lang="en-US" dirty="0" smtClean="0"/>
              <a:t>O(</a:t>
            </a:r>
            <a:r>
              <a:rPr lang="en-US" dirty="0" err="1" smtClean="0"/>
              <a:t>b</a:t>
            </a:r>
            <a:r>
              <a:rPr lang="en-US" baseline="30000" dirty="0" err="1" smtClean="0"/>
              <a:t>m</a:t>
            </a:r>
            <a:r>
              <a:rPr lang="en-US" dirty="0" smtClean="0"/>
              <a:t>)</a:t>
            </a:r>
          </a:p>
          <a:p>
            <a:r>
              <a:rPr lang="en-US" dirty="0" smtClean="0"/>
              <a:t>Space Complexity</a:t>
            </a:r>
          </a:p>
          <a:p>
            <a:pPr>
              <a:buFont typeface="Wingdings" panose="05000000000000000000" pitchFamily="2" charset="2"/>
              <a:buChar char="Ø"/>
            </a:pPr>
            <a:r>
              <a:rPr lang="en-US" dirty="0" smtClean="0"/>
              <a:t>O(</a:t>
            </a:r>
            <a:r>
              <a:rPr lang="en-US" dirty="0" err="1" smtClean="0"/>
              <a:t>bm</a:t>
            </a:r>
            <a:r>
              <a:rPr lang="en-US" dirty="0" smtClean="0"/>
              <a:t>)</a:t>
            </a:r>
          </a:p>
          <a:p>
            <a:endParaRPr lang="en-US" dirty="0" smtClean="0"/>
          </a:p>
          <a:p>
            <a:endParaRPr lang="en-US" dirty="0"/>
          </a:p>
        </p:txBody>
      </p:sp>
    </p:spTree>
    <p:extLst>
      <p:ext uri="{BB962C8B-B14F-4D97-AF65-F5344CB8AC3E}">
        <p14:creationId xmlns:p14="http://schemas.microsoft.com/office/powerpoint/2010/main" val="4495102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General Principle</a:t>
            </a:r>
          </a:p>
        </p:txBody>
      </p:sp>
      <p:sp>
        <p:nvSpPr>
          <p:cNvPr id="3" name="Content Placeholder 2"/>
          <p:cNvSpPr>
            <a:spLocks noGrp="1"/>
          </p:cNvSpPr>
          <p:nvPr>
            <p:ph idx="1"/>
          </p:nvPr>
        </p:nvSpPr>
        <p:spPr/>
        <p:txBody>
          <a:bodyPr/>
          <a:lstStyle/>
          <a:p>
            <a:pPr marL="0" indent="0" algn="just">
              <a:buNone/>
            </a:pPr>
            <a:r>
              <a:rPr lang="en-US" dirty="0" smtClean="0"/>
              <a:t>The problem with minimax search is that the number of game states it  has to examine is exponential in the number of moves. Unfortunately, we can not eliminate the exponent, but  we can effectively cut it in half. The trick is that it is possible to compute the correct minimax decision without looking at every node in the game tree. That is we can borrow the idea of pruning in order to eliminate the large parts of the tree from consideration. The particular technique we will examine is called </a:t>
            </a:r>
            <a:r>
              <a:rPr lang="el-GR" dirty="0"/>
              <a:t>α</a:t>
            </a:r>
            <a:r>
              <a:rPr lang="en-US" dirty="0"/>
              <a:t>-</a:t>
            </a:r>
            <a:r>
              <a:rPr lang="el-GR" dirty="0"/>
              <a:t>β</a:t>
            </a:r>
            <a:r>
              <a:rPr lang="en-US" dirty="0"/>
              <a:t> </a:t>
            </a:r>
            <a:r>
              <a:rPr lang="en-US" dirty="0" smtClean="0"/>
              <a:t>pruning.  When applied to a standard minimax tree, it returns the same moves as minimax would, but prunes away branches that cannot possibly influence the final decision.</a:t>
            </a:r>
            <a:endParaRPr lang="en-US" dirty="0"/>
          </a:p>
        </p:txBody>
      </p:sp>
    </p:spTree>
    <p:extLst>
      <p:ext uri="{BB962C8B-B14F-4D97-AF65-F5344CB8AC3E}">
        <p14:creationId xmlns:p14="http://schemas.microsoft.com/office/powerpoint/2010/main" val="25928963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695" y="749054"/>
            <a:ext cx="7673715" cy="5194546"/>
          </a:xfrm>
        </p:spPr>
      </p:pic>
    </p:spTree>
    <p:extLst>
      <p:ext uri="{BB962C8B-B14F-4D97-AF65-F5344CB8AC3E}">
        <p14:creationId xmlns:p14="http://schemas.microsoft.com/office/powerpoint/2010/main" val="837395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a:t>
            </a:r>
            <a:r>
              <a:rPr lang="en-US" dirty="0" smtClean="0"/>
              <a:t>pruning: Example 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4331" y="1690688"/>
            <a:ext cx="8295148" cy="4351338"/>
          </a:xfrm>
        </p:spPr>
      </p:pic>
    </p:spTree>
    <p:extLst>
      <p:ext uri="{BB962C8B-B14F-4D97-AF65-F5344CB8AC3E}">
        <p14:creationId xmlns:p14="http://schemas.microsoft.com/office/powerpoint/2010/main" val="10550256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7286" y="1825625"/>
            <a:ext cx="7276562" cy="4794116"/>
          </a:xfrm>
        </p:spPr>
      </p:pic>
    </p:spTree>
    <p:extLst>
      <p:ext uri="{BB962C8B-B14F-4D97-AF65-F5344CB8AC3E}">
        <p14:creationId xmlns:p14="http://schemas.microsoft.com/office/powerpoint/2010/main" val="41911209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a:t>
            </a:r>
            <a:r>
              <a:rPr lang="en-US" dirty="0" smtClean="0"/>
              <a:t>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9251" y="1825624"/>
            <a:ext cx="8979862" cy="4665327"/>
          </a:xfrm>
        </p:spPr>
      </p:pic>
    </p:spTree>
    <p:extLst>
      <p:ext uri="{BB962C8B-B14F-4D97-AF65-F5344CB8AC3E}">
        <p14:creationId xmlns:p14="http://schemas.microsoft.com/office/powerpoint/2010/main" val="1643672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Breadth-First Search (BFS)</a:t>
            </a:r>
            <a:endParaRPr lang="en-US" dirty="0"/>
          </a:p>
        </p:txBody>
      </p:sp>
      <p:sp>
        <p:nvSpPr>
          <p:cNvPr id="3" name="Content Placeholder 2"/>
          <p:cNvSpPr>
            <a:spLocks noGrp="1"/>
          </p:cNvSpPr>
          <p:nvPr>
            <p:ph idx="1"/>
          </p:nvPr>
        </p:nvSpPr>
        <p:spPr/>
        <p:txBody>
          <a:bodyPr>
            <a:normAutofit/>
          </a:bodyPr>
          <a:lstStyle/>
          <a:p>
            <a:pPr algn="just"/>
            <a:r>
              <a:rPr lang="en-US" dirty="0" smtClean="0"/>
              <a:t>Proceeds level by level down the search tree.</a:t>
            </a:r>
          </a:p>
          <a:p>
            <a:pPr algn="just"/>
            <a:r>
              <a:rPr lang="en-US" dirty="0" smtClean="0"/>
              <a:t>Starting from the root node (initial state) explores all children of the root node, left to right.</a:t>
            </a:r>
          </a:p>
          <a:p>
            <a:pPr algn="just"/>
            <a:r>
              <a:rPr lang="en-US" dirty="0" smtClean="0"/>
              <a:t>If no solution is found, expands the first (leftmost) </a:t>
            </a:r>
          </a:p>
          <a:p>
            <a:pPr marL="0" indent="0" algn="just">
              <a:buNone/>
            </a:pPr>
            <a:r>
              <a:rPr lang="en-US" dirty="0" smtClean="0"/>
              <a:t>child of the root node, then expands the</a:t>
            </a:r>
          </a:p>
          <a:p>
            <a:pPr marL="0" indent="0" algn="just">
              <a:buNone/>
            </a:pPr>
            <a:r>
              <a:rPr lang="en-US" dirty="0" smtClean="0"/>
              <a:t> second node and so 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8746" y="2880852"/>
            <a:ext cx="3315163" cy="3748547"/>
          </a:xfrm>
          <a:prstGeom prst="rect">
            <a:avLst/>
          </a:prstGeom>
        </p:spPr>
      </p:pic>
    </p:spTree>
    <p:extLst>
      <p:ext uri="{BB962C8B-B14F-4D97-AF65-F5344CB8AC3E}">
        <p14:creationId xmlns:p14="http://schemas.microsoft.com/office/powerpoint/2010/main" val="13980712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2946" y="1690688"/>
            <a:ext cx="8607010" cy="4735870"/>
          </a:xfrm>
        </p:spPr>
      </p:pic>
    </p:spTree>
    <p:extLst>
      <p:ext uri="{BB962C8B-B14F-4D97-AF65-F5344CB8AC3E}">
        <p14:creationId xmlns:p14="http://schemas.microsoft.com/office/powerpoint/2010/main" val="5255619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1</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8498983" cy="4691085"/>
          </a:xfrm>
        </p:spPr>
      </p:pic>
    </p:spTree>
    <p:extLst>
      <p:ext uri="{BB962C8B-B14F-4D97-AF65-F5344CB8AC3E}">
        <p14:creationId xmlns:p14="http://schemas.microsoft.com/office/powerpoint/2010/main" val="7672462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17" y="0"/>
            <a:ext cx="10515600" cy="1325563"/>
          </a:xfrm>
        </p:spPr>
        <p:txBody>
          <a:bodyPr/>
          <a:lstStyle/>
          <a:p>
            <a:r>
              <a:rPr lang="el-GR" dirty="0"/>
              <a:t>α</a:t>
            </a:r>
            <a:r>
              <a:rPr lang="en-US" dirty="0"/>
              <a:t>-</a:t>
            </a:r>
            <a:r>
              <a:rPr lang="el-GR" dirty="0"/>
              <a:t>β</a:t>
            </a:r>
            <a:r>
              <a:rPr lang="en-US" dirty="0"/>
              <a:t> pruning: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1671" y="1338442"/>
            <a:ext cx="8075055" cy="5345693"/>
          </a:xfrm>
        </p:spPr>
      </p:pic>
    </p:spTree>
    <p:extLst>
      <p:ext uri="{BB962C8B-B14F-4D97-AF65-F5344CB8AC3E}">
        <p14:creationId xmlns:p14="http://schemas.microsoft.com/office/powerpoint/2010/main" val="12049165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α</a:t>
            </a:r>
            <a:r>
              <a:rPr lang="en-US"/>
              <a:t>-</a:t>
            </a:r>
            <a:r>
              <a:rPr lang="el-GR"/>
              <a:t>β</a:t>
            </a:r>
            <a:r>
              <a:rPr lang="en-US"/>
              <a:t> pruning: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1577" y="1690687"/>
            <a:ext cx="8950355" cy="4658597"/>
          </a:xfrm>
        </p:spPr>
      </p:pic>
    </p:spTree>
    <p:extLst>
      <p:ext uri="{BB962C8B-B14F-4D97-AF65-F5344CB8AC3E}">
        <p14:creationId xmlns:p14="http://schemas.microsoft.com/office/powerpoint/2010/main" val="26380404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344"/>
            <a:ext cx="10515600" cy="977454"/>
          </a:xfrm>
        </p:spPr>
        <p:txBody>
          <a:bodyPr/>
          <a:lstStyle/>
          <a:p>
            <a:r>
              <a:rPr lang="el-GR" dirty="0"/>
              <a:t>α</a:t>
            </a:r>
            <a:r>
              <a:rPr lang="en-US" dirty="0"/>
              <a:t>-</a:t>
            </a:r>
            <a:r>
              <a:rPr lang="el-GR" dirty="0"/>
              <a:t>β</a:t>
            </a:r>
            <a:r>
              <a:rPr lang="en-US" dirty="0"/>
              <a:t> pruning: Example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8504" y="1619562"/>
            <a:ext cx="7996707" cy="4729721"/>
          </a:xfrm>
        </p:spPr>
      </p:pic>
    </p:spTree>
    <p:extLst>
      <p:ext uri="{BB962C8B-B14F-4D97-AF65-F5344CB8AC3E}">
        <p14:creationId xmlns:p14="http://schemas.microsoft.com/office/powerpoint/2010/main" val="6568796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a:t>
            </a:r>
            <a:r>
              <a:rPr lang="en-US" dirty="0" smtClean="0"/>
              <a:t>pruning: Example 2</a:t>
            </a:r>
            <a:endParaRPr lang="en-US" dirty="0"/>
          </a:p>
        </p:txBody>
      </p:sp>
      <p:pic>
        <p:nvPicPr>
          <p:cNvPr id="5" name="Content Placeholder 4"/>
          <p:cNvPicPr>
            <a:picLocks noGrp="1" noChangeAspect="1"/>
          </p:cNvPicPr>
          <p:nvPr>
            <p:ph idx="1"/>
          </p:nvPr>
        </p:nvPicPr>
        <p:blipFill>
          <a:blip r:embed="rId2"/>
          <a:stretch>
            <a:fillRect/>
          </a:stretch>
        </p:blipFill>
        <p:spPr>
          <a:xfrm>
            <a:off x="638313" y="1806598"/>
            <a:ext cx="9692248" cy="4131888"/>
          </a:xfrm>
          <a:prstGeom prst="rect">
            <a:avLst/>
          </a:prstGeom>
        </p:spPr>
      </p:pic>
    </p:spTree>
    <p:extLst>
      <p:ext uri="{BB962C8B-B14F-4D97-AF65-F5344CB8AC3E}">
        <p14:creationId xmlns:p14="http://schemas.microsoft.com/office/powerpoint/2010/main" val="30730463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952634" y="1991518"/>
            <a:ext cx="7186813" cy="3314577"/>
          </a:xfrm>
          <a:prstGeom prst="rect">
            <a:avLst/>
          </a:prstGeom>
        </p:spPr>
      </p:pic>
    </p:spTree>
    <p:extLst>
      <p:ext uri="{BB962C8B-B14F-4D97-AF65-F5344CB8AC3E}">
        <p14:creationId xmlns:p14="http://schemas.microsoft.com/office/powerpoint/2010/main" val="14761953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180496" y="1890501"/>
            <a:ext cx="6933194" cy="3814840"/>
          </a:xfrm>
          <a:prstGeom prst="rect">
            <a:avLst/>
          </a:prstGeom>
        </p:spPr>
      </p:pic>
    </p:spTree>
    <p:extLst>
      <p:ext uri="{BB962C8B-B14F-4D97-AF65-F5344CB8AC3E}">
        <p14:creationId xmlns:p14="http://schemas.microsoft.com/office/powerpoint/2010/main" val="10904675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838199" y="1690687"/>
            <a:ext cx="8589135" cy="4014653"/>
          </a:xfrm>
          <a:prstGeom prst="rect">
            <a:avLst/>
          </a:prstGeom>
        </p:spPr>
      </p:pic>
    </p:spTree>
    <p:extLst>
      <p:ext uri="{BB962C8B-B14F-4D97-AF65-F5344CB8AC3E}">
        <p14:creationId xmlns:p14="http://schemas.microsoft.com/office/powerpoint/2010/main" val="11612168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5" name="Content Placeholder 4"/>
          <p:cNvPicPr>
            <a:picLocks noGrp="1" noChangeAspect="1"/>
          </p:cNvPicPr>
          <p:nvPr>
            <p:ph idx="1"/>
          </p:nvPr>
        </p:nvPicPr>
        <p:blipFill>
          <a:blip r:embed="rId2"/>
          <a:stretch>
            <a:fillRect/>
          </a:stretch>
        </p:blipFill>
        <p:spPr>
          <a:xfrm>
            <a:off x="885825" y="1690688"/>
            <a:ext cx="8567268" cy="3795712"/>
          </a:xfrm>
          <a:prstGeom prst="rect">
            <a:avLst/>
          </a:prstGeom>
        </p:spPr>
      </p:pic>
    </p:spTree>
    <p:extLst>
      <p:ext uri="{BB962C8B-B14F-4D97-AF65-F5344CB8AC3E}">
        <p14:creationId xmlns:p14="http://schemas.microsoft.com/office/powerpoint/2010/main" val="2622440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BFS example (Find path from A to D)</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845" y="1690688"/>
            <a:ext cx="9118449" cy="3930183"/>
          </a:xfrm>
        </p:spPr>
      </p:pic>
    </p:spTree>
    <p:extLst>
      <p:ext uri="{BB962C8B-B14F-4D97-AF65-F5344CB8AC3E}">
        <p14:creationId xmlns:p14="http://schemas.microsoft.com/office/powerpoint/2010/main" val="25813241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194783" y="1690688"/>
            <a:ext cx="6699965" cy="4027532"/>
          </a:xfrm>
          <a:prstGeom prst="rect">
            <a:avLst/>
          </a:prstGeom>
        </p:spPr>
      </p:pic>
    </p:spTree>
    <p:extLst>
      <p:ext uri="{BB962C8B-B14F-4D97-AF65-F5344CB8AC3E}">
        <p14:creationId xmlns:p14="http://schemas.microsoft.com/office/powerpoint/2010/main" val="38190093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316127" y="2116148"/>
            <a:ext cx="6939231" cy="3846769"/>
          </a:xfrm>
          <a:prstGeom prst="rect">
            <a:avLst/>
          </a:prstGeom>
        </p:spPr>
      </p:pic>
    </p:spTree>
    <p:extLst>
      <p:ext uri="{BB962C8B-B14F-4D97-AF65-F5344CB8AC3E}">
        <p14:creationId xmlns:p14="http://schemas.microsoft.com/office/powerpoint/2010/main" val="5686368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155812" y="1871651"/>
            <a:ext cx="7138182" cy="3872326"/>
          </a:xfrm>
          <a:prstGeom prst="rect">
            <a:avLst/>
          </a:prstGeom>
        </p:spPr>
      </p:pic>
    </p:spTree>
    <p:extLst>
      <p:ext uri="{BB962C8B-B14F-4D97-AF65-F5344CB8AC3E}">
        <p14:creationId xmlns:p14="http://schemas.microsoft.com/office/powerpoint/2010/main" val="34968809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986710" y="1817116"/>
            <a:ext cx="8685324" cy="3939739"/>
          </a:xfrm>
          <a:prstGeom prst="rect">
            <a:avLst/>
          </a:prstGeom>
        </p:spPr>
      </p:pic>
    </p:spTree>
    <p:extLst>
      <p:ext uri="{BB962C8B-B14F-4D97-AF65-F5344CB8AC3E}">
        <p14:creationId xmlns:p14="http://schemas.microsoft.com/office/powerpoint/2010/main" val="41456997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057676" y="1884329"/>
            <a:ext cx="8150717" cy="3524798"/>
          </a:xfrm>
          <a:prstGeom prst="rect">
            <a:avLst/>
          </a:prstGeom>
        </p:spPr>
      </p:pic>
    </p:spTree>
    <p:extLst>
      <p:ext uri="{BB962C8B-B14F-4D97-AF65-F5344CB8AC3E}">
        <p14:creationId xmlns:p14="http://schemas.microsoft.com/office/powerpoint/2010/main" val="16914833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a:t>
            </a:r>
            <a:r>
              <a:rPr lang="en-US" dirty="0"/>
              <a:t>-</a:t>
            </a:r>
            <a:r>
              <a:rPr lang="el-GR" dirty="0"/>
              <a:t>β</a:t>
            </a:r>
            <a:r>
              <a:rPr lang="en-US" dirty="0"/>
              <a:t> pruning: Example 2</a:t>
            </a:r>
          </a:p>
        </p:txBody>
      </p:sp>
      <p:pic>
        <p:nvPicPr>
          <p:cNvPr id="4" name="Content Placeholder 3"/>
          <p:cNvPicPr>
            <a:picLocks noGrp="1" noChangeAspect="1"/>
          </p:cNvPicPr>
          <p:nvPr>
            <p:ph idx="1"/>
          </p:nvPr>
        </p:nvPicPr>
        <p:blipFill>
          <a:blip r:embed="rId2"/>
          <a:stretch>
            <a:fillRect/>
          </a:stretch>
        </p:blipFill>
        <p:spPr>
          <a:xfrm>
            <a:off x="1367374" y="2142376"/>
            <a:ext cx="8188750" cy="3434176"/>
          </a:xfrm>
          <a:prstGeom prst="rect">
            <a:avLst/>
          </a:prstGeom>
        </p:spPr>
      </p:pic>
    </p:spTree>
    <p:extLst>
      <p:ext uri="{BB962C8B-B14F-4D97-AF65-F5344CB8AC3E}">
        <p14:creationId xmlns:p14="http://schemas.microsoft.com/office/powerpoint/2010/main" val="28765875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l-GR" dirty="0"/>
              <a:t>α</a:t>
            </a:r>
            <a:r>
              <a:rPr lang="en-US" dirty="0"/>
              <a:t>-</a:t>
            </a:r>
            <a:r>
              <a:rPr lang="el-GR" dirty="0"/>
              <a:t>β</a:t>
            </a:r>
            <a:r>
              <a:rPr lang="en-US" dirty="0"/>
              <a:t> pruning</a:t>
            </a:r>
          </a:p>
        </p:txBody>
      </p:sp>
      <p:sp>
        <p:nvSpPr>
          <p:cNvPr id="3" name="Content Placeholder 2"/>
          <p:cNvSpPr>
            <a:spLocks noGrp="1"/>
          </p:cNvSpPr>
          <p:nvPr>
            <p:ph idx="1"/>
          </p:nvPr>
        </p:nvSpPr>
        <p:spPr/>
        <p:txBody>
          <a:bodyPr/>
          <a:lstStyle/>
          <a:p>
            <a:r>
              <a:rPr lang="en-US" dirty="0"/>
              <a:t>Pruning doesn’t affect the final results.</a:t>
            </a:r>
          </a:p>
          <a:p>
            <a:r>
              <a:rPr lang="en-US" dirty="0"/>
              <a:t>however good move ordering improves the effectiveness of pruning.</a:t>
            </a:r>
          </a:p>
          <a:p>
            <a:r>
              <a:rPr lang="en-US" dirty="0"/>
              <a:t>With perfect ordering time complexity = O (</a:t>
            </a:r>
            <a:r>
              <a:rPr lang="en-US" dirty="0" err="1"/>
              <a:t>b</a:t>
            </a:r>
            <a:r>
              <a:rPr lang="en-US" baseline="30000" dirty="0" err="1"/>
              <a:t>m</a:t>
            </a:r>
            <a:r>
              <a:rPr lang="en-US" baseline="30000" dirty="0"/>
              <a:t>/2</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25622145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algn="just"/>
            <a:r>
              <a:rPr lang="en-US" dirty="0"/>
              <a:t>E. Rich and Knight, </a:t>
            </a:r>
            <a:r>
              <a:rPr lang="en-US" i="1" dirty="0"/>
              <a:t>Artificial Intelligence</a:t>
            </a:r>
            <a:r>
              <a:rPr lang="en-US" dirty="0"/>
              <a:t>, McGraw Hill, 1991.</a:t>
            </a:r>
          </a:p>
          <a:p>
            <a:pPr algn="just"/>
            <a:r>
              <a:rPr lang="en-US" dirty="0"/>
              <a:t>D. W. Patterson, </a:t>
            </a:r>
            <a:r>
              <a:rPr lang="en-US" i="1" dirty="0"/>
              <a:t>Artificial Intelligence and Expert Systems</a:t>
            </a:r>
            <a:r>
              <a:rPr lang="en-US" dirty="0"/>
              <a:t>, Prentice Hall, 2001.</a:t>
            </a:r>
          </a:p>
          <a:p>
            <a:endParaRPr lang="en-US" dirty="0"/>
          </a:p>
        </p:txBody>
      </p:sp>
    </p:spTree>
    <p:extLst>
      <p:ext uri="{BB962C8B-B14F-4D97-AF65-F5344CB8AC3E}">
        <p14:creationId xmlns:p14="http://schemas.microsoft.com/office/powerpoint/2010/main" val="831140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E982FFC114964D9168FFE8A4AC2BD2" ma:contentTypeVersion="4" ma:contentTypeDescription="Create a new document." ma:contentTypeScope="" ma:versionID="1d9e6d3852f630d6ad564a35809a1996">
  <xsd:schema xmlns:xsd="http://www.w3.org/2001/XMLSchema" xmlns:xs="http://www.w3.org/2001/XMLSchema" xmlns:p="http://schemas.microsoft.com/office/2006/metadata/properties" xmlns:ns2="a3e985bf-7ef1-4b65-b590-7583fbdbe27d" targetNamespace="http://schemas.microsoft.com/office/2006/metadata/properties" ma:root="true" ma:fieldsID="97c9713b965d93721ff482de8c4e9f57" ns2:_="">
    <xsd:import namespace="a3e985bf-7ef1-4b65-b590-7583fbdbe27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e985bf-7ef1-4b65-b590-7583fbdbe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EDB9A4-7B31-4010-B2C1-2222911A8E49}"/>
</file>

<file path=customXml/itemProps2.xml><?xml version="1.0" encoding="utf-8"?>
<ds:datastoreItem xmlns:ds="http://schemas.openxmlformats.org/officeDocument/2006/customXml" ds:itemID="{34D7FDE7-5F0C-4E74-98F8-A4990C47535B}"/>
</file>

<file path=customXml/itemProps3.xml><?xml version="1.0" encoding="utf-8"?>
<ds:datastoreItem xmlns:ds="http://schemas.openxmlformats.org/officeDocument/2006/customXml" ds:itemID="{CFC78C69-C28F-4DDE-824D-EFCDAAB8DD91}"/>
</file>

<file path=docProps/app.xml><?xml version="1.0" encoding="utf-8"?>
<Properties xmlns="http://schemas.openxmlformats.org/officeDocument/2006/extended-properties" xmlns:vt="http://schemas.openxmlformats.org/officeDocument/2006/docPropsVTypes">
  <TotalTime>927</TotalTime>
  <Words>3143</Words>
  <Application>Microsoft Office PowerPoint</Application>
  <PresentationFormat>Widescreen</PresentationFormat>
  <Paragraphs>300</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Wingdings</vt:lpstr>
      <vt:lpstr>Office Theme</vt:lpstr>
      <vt:lpstr>Chapter 3 Search Techniques</vt:lpstr>
      <vt:lpstr>Overview</vt:lpstr>
      <vt:lpstr>Searching</vt:lpstr>
      <vt:lpstr>SEARCH TERMINOLOGY </vt:lpstr>
      <vt:lpstr>CLASSIFICATION</vt:lpstr>
      <vt:lpstr>PowerPoint Presentation</vt:lpstr>
      <vt:lpstr> 3.1 Uninformed search strategies </vt:lpstr>
      <vt:lpstr>Breadth-First Search (BFS)</vt:lpstr>
      <vt:lpstr>BFS example (Find path from A to D)</vt:lpstr>
      <vt:lpstr>Breadth-First Search (BFS)</vt:lpstr>
      <vt:lpstr>Depth First Search</vt:lpstr>
      <vt:lpstr>DFS example (find path from A to E)</vt:lpstr>
      <vt:lpstr>DEPTH FIRST SEARCH (DFS)</vt:lpstr>
      <vt:lpstr>Uniform-Cost Search </vt:lpstr>
      <vt:lpstr>UCS example (Find path from A to E)</vt:lpstr>
      <vt:lpstr>Uniform-Cost Search </vt:lpstr>
      <vt:lpstr>Depth Limit Search </vt:lpstr>
      <vt:lpstr>Depth Limit Search </vt:lpstr>
      <vt:lpstr>Iterative Deepening Search (IDS) </vt:lpstr>
      <vt:lpstr>Iterative deepening search L=0</vt:lpstr>
      <vt:lpstr>Iterative deepening search L=1</vt:lpstr>
      <vt:lpstr>Iterative deepening search L=2</vt:lpstr>
      <vt:lpstr>Iterative Deepening Search L=3</vt:lpstr>
      <vt:lpstr>Iterative Deepening Search</vt:lpstr>
      <vt:lpstr>Bidirectional Search </vt:lpstr>
      <vt:lpstr>Bidirectional Search </vt:lpstr>
      <vt:lpstr>Summary of algorithms</vt:lpstr>
      <vt:lpstr>PowerPoint Presentation</vt:lpstr>
      <vt:lpstr>3.2 Informed Search (Heuristic Search) </vt:lpstr>
      <vt:lpstr>Best-First Search (BFS)</vt:lpstr>
      <vt:lpstr>Best-First Search (BFS)</vt:lpstr>
      <vt:lpstr>Best-First Search (BFS)</vt:lpstr>
      <vt:lpstr>Best-First Search (BFS)</vt:lpstr>
      <vt:lpstr>Best-First Search (BFS)</vt:lpstr>
      <vt:lpstr>Best-First Search (BFS)</vt:lpstr>
      <vt:lpstr>Types of BFS </vt:lpstr>
      <vt:lpstr>Greedy Best First Search </vt:lpstr>
      <vt:lpstr>Greedy Best First Search</vt:lpstr>
      <vt:lpstr>Greedy Best First Search</vt:lpstr>
      <vt:lpstr>Greedy Best First Search</vt:lpstr>
      <vt:lpstr>Greedy Best First Search</vt:lpstr>
      <vt:lpstr>Greedy Best First Search </vt:lpstr>
      <vt:lpstr>Perform Greedy Best First Search</vt:lpstr>
      <vt:lpstr>A* Search </vt:lpstr>
      <vt:lpstr>A* Search</vt:lpstr>
      <vt:lpstr>A* Search</vt:lpstr>
      <vt:lpstr>A* Search</vt:lpstr>
      <vt:lpstr>A* Search</vt:lpstr>
      <vt:lpstr>A* Search</vt:lpstr>
      <vt:lpstr>Properties of A* Search</vt:lpstr>
      <vt:lpstr>Perform A* Search</vt:lpstr>
      <vt:lpstr>Hill Climbing Search (Local Search Algorithm)</vt:lpstr>
      <vt:lpstr>Hill Climbing Search</vt:lpstr>
      <vt:lpstr>Hill Climbing Search- Example</vt:lpstr>
      <vt:lpstr>Hill Climbing Search</vt:lpstr>
      <vt:lpstr>Hill Climbing Search (Drawbacks)</vt:lpstr>
      <vt:lpstr>Hill Climbing Search</vt:lpstr>
      <vt:lpstr>Why Hill Climbing is not Complete? </vt:lpstr>
      <vt:lpstr>Simulated Annealing </vt:lpstr>
      <vt:lpstr>Adversarial Search</vt:lpstr>
      <vt:lpstr>Game Trees </vt:lpstr>
      <vt:lpstr>Game Playing</vt:lpstr>
      <vt:lpstr>PowerPoint Presentation</vt:lpstr>
      <vt:lpstr>PowerPoint Presentation</vt:lpstr>
      <vt:lpstr>The Minimax Algorithm</vt:lpstr>
      <vt:lpstr>The Minimax Algorithm</vt:lpstr>
      <vt:lpstr>The Minimax Algorithm</vt:lpstr>
      <vt:lpstr>The Minimax Algorithm</vt:lpstr>
      <vt:lpstr>The Minimax Algorithm: Example 1</vt:lpstr>
      <vt:lpstr>The Minimax Algorithm: Example 1</vt:lpstr>
      <vt:lpstr>The Minimax Algorithm: Example 1</vt:lpstr>
      <vt:lpstr>The Minimax Algorithm: Example 2</vt:lpstr>
      <vt:lpstr>The Minimax Algorithm: Example 2</vt:lpstr>
      <vt:lpstr>Minimax Properties</vt:lpstr>
      <vt:lpstr>α-β pruning: General Principle</vt:lpstr>
      <vt:lpstr>PowerPoint Presentation</vt:lpstr>
      <vt:lpstr>α-β pruning: Example 1</vt:lpstr>
      <vt:lpstr>α-β pruning: Example 1</vt:lpstr>
      <vt:lpstr>α-β pruning: Example 1</vt:lpstr>
      <vt:lpstr>α-β pruning: Example 1</vt:lpstr>
      <vt:lpstr>α-β pruning: Example 1</vt:lpstr>
      <vt:lpstr>α-β pruning: Example 1</vt:lpstr>
      <vt:lpstr>α-β pruning: Example 1</vt:lpstr>
      <vt:lpstr>α-β pruning: Example 1</vt:lpstr>
      <vt:lpstr>α-β pruning: Example 2</vt:lpstr>
      <vt:lpstr>α-β pruning: Example 2</vt:lpstr>
      <vt:lpstr>α-β pruning: Example 2</vt:lpstr>
      <vt:lpstr>α-β pruning: Example 2</vt:lpstr>
      <vt:lpstr>α-β pruning: Example 2</vt:lpstr>
      <vt:lpstr>α-β pruning: Example 2</vt:lpstr>
      <vt:lpstr>α-β pruning: Example 2</vt:lpstr>
      <vt:lpstr>α-β pruning: Example 2</vt:lpstr>
      <vt:lpstr>α-β pruning: Example 2</vt:lpstr>
      <vt:lpstr>α-β pruning: Example 2</vt:lpstr>
      <vt:lpstr>α-β pruning: Example 2</vt:lpstr>
      <vt:lpstr>Properties of α-β pruning</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Search Techniques</dc:title>
  <dc:creator>sharmila</dc:creator>
  <cp:lastModifiedBy>sharmila</cp:lastModifiedBy>
  <cp:revision>129</cp:revision>
  <dcterms:created xsi:type="dcterms:W3CDTF">2018-04-27T02:18:30Z</dcterms:created>
  <dcterms:modified xsi:type="dcterms:W3CDTF">2020-12-12T14:30:43Z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0x01010032E982FFC114964D9168FFE8A4AC2BD2</vt:lpwstr>
  </property>
</Properties>
</file>